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701" r:id="rId2"/>
  </p:sldMasterIdLst>
  <p:notesMasterIdLst>
    <p:notesMasterId r:id="rId16"/>
  </p:notesMasterIdLst>
  <p:sldIdLst>
    <p:sldId id="330" r:id="rId3"/>
    <p:sldId id="321" r:id="rId4"/>
    <p:sldId id="355" r:id="rId5"/>
    <p:sldId id="335" r:id="rId6"/>
    <p:sldId id="334" r:id="rId7"/>
    <p:sldId id="345" r:id="rId8"/>
    <p:sldId id="350" r:id="rId9"/>
    <p:sldId id="361" r:id="rId10"/>
    <p:sldId id="357" r:id="rId11"/>
    <p:sldId id="358" r:id="rId12"/>
    <p:sldId id="356" r:id="rId13"/>
    <p:sldId id="359" r:id="rId14"/>
    <p:sldId id="3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S. Bakan" initials="JS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61"/>
    <p:restoredTop sz="94706"/>
  </p:normalViewPr>
  <p:slideViewPr>
    <p:cSldViewPr>
      <p:cViewPr varScale="1">
        <p:scale>
          <a:sx n="111" d="100"/>
          <a:sy n="111" d="100"/>
        </p:scale>
        <p:origin x="88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91417-93E2-2A42-A7AE-34A404D305DA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E28D9DCD-8380-FA4D-935E-918AA848319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Witness a virtuous behavior</a:t>
          </a:r>
        </a:p>
      </dgm:t>
    </dgm:pt>
    <dgm:pt modelId="{9E40F9B8-4DC6-4149-97E3-EB7645982E6F}" type="parTrans" cxnId="{9511BBA4-B588-D14B-9D02-E30CBCB45BCE}">
      <dgm:prSet/>
      <dgm:spPr/>
      <dgm:t>
        <a:bodyPr/>
        <a:lstStyle/>
        <a:p>
          <a:endParaRPr lang="en-US"/>
        </a:p>
      </dgm:t>
    </dgm:pt>
    <dgm:pt modelId="{8BEE173F-F34D-9C45-8BAD-C2D3E02643AF}" type="sibTrans" cxnId="{9511BBA4-B588-D14B-9D02-E30CBCB45BCE}">
      <dgm:prSet/>
      <dgm:spPr/>
      <dgm:t>
        <a:bodyPr/>
        <a:lstStyle/>
        <a:p>
          <a:endParaRPr lang="en-US"/>
        </a:p>
      </dgm:t>
    </dgm:pt>
    <dgm:pt modelId="{B117DDF9-6577-6146-B256-D44535F8420C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Desire to imitate virtuous behavior</a:t>
          </a:r>
        </a:p>
      </dgm:t>
    </dgm:pt>
    <dgm:pt modelId="{1444A8A3-D08B-F84C-AE70-C2CC91FF8291}" type="parTrans" cxnId="{38E9DFEB-D6C5-F74E-8D62-F38E8E104719}">
      <dgm:prSet/>
      <dgm:spPr/>
      <dgm:t>
        <a:bodyPr/>
        <a:lstStyle/>
        <a:p>
          <a:endParaRPr lang="en-US"/>
        </a:p>
      </dgm:t>
    </dgm:pt>
    <dgm:pt modelId="{32C5D945-E322-074B-82A9-5D6A3ADA25B3}" type="sibTrans" cxnId="{38E9DFEB-D6C5-F74E-8D62-F38E8E104719}">
      <dgm:prSet/>
      <dgm:spPr/>
      <dgm:t>
        <a:bodyPr/>
        <a:lstStyle/>
        <a:p>
          <a:endParaRPr lang="en-US"/>
        </a:p>
      </dgm:t>
    </dgm:pt>
    <dgm:pt modelId="{01A5B074-3378-E246-AA7F-E62D04DBA513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Emotional &amp; physical </a:t>
          </a:r>
          <a:r>
            <a:rPr lang="en-US" dirty="0"/>
            <a:t>changes</a:t>
          </a:r>
        </a:p>
      </dgm:t>
    </dgm:pt>
    <dgm:pt modelId="{2F5880B1-2DFD-2244-AFC8-62C455D9F4F2}" type="sibTrans" cxnId="{861EA2D2-F552-1C49-BCFA-6DE0AF3556BE}">
      <dgm:prSet/>
      <dgm:spPr/>
      <dgm:t>
        <a:bodyPr/>
        <a:lstStyle/>
        <a:p>
          <a:endParaRPr lang="en-US"/>
        </a:p>
      </dgm:t>
    </dgm:pt>
    <dgm:pt modelId="{23E5D3DA-FFD8-A740-B5A9-ECEE6B2F0114}" type="parTrans" cxnId="{861EA2D2-F552-1C49-BCFA-6DE0AF3556BE}">
      <dgm:prSet/>
      <dgm:spPr/>
      <dgm:t>
        <a:bodyPr/>
        <a:lstStyle/>
        <a:p>
          <a:endParaRPr lang="en-US"/>
        </a:p>
      </dgm:t>
    </dgm:pt>
    <dgm:pt modelId="{91F9A621-E1DC-3F44-8DAE-B1ACAFD8932C}" type="pres">
      <dgm:prSet presAssocID="{EF491417-93E2-2A42-A7AE-34A404D305DA}" presName="Name0" presStyleCnt="0">
        <dgm:presLayoutVars>
          <dgm:dir/>
          <dgm:animLvl val="lvl"/>
          <dgm:resizeHandles val="exact"/>
        </dgm:presLayoutVars>
      </dgm:prSet>
      <dgm:spPr/>
    </dgm:pt>
    <dgm:pt modelId="{9D65EC5F-928B-5F49-A83A-4F4D8EE10A50}" type="pres">
      <dgm:prSet presAssocID="{E28D9DCD-8380-FA4D-935E-918AA848319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C61F7-1D28-174A-9764-CFCB7DF27934}" type="pres">
      <dgm:prSet presAssocID="{8BEE173F-F34D-9C45-8BAD-C2D3E02643AF}" presName="parTxOnlySpace" presStyleCnt="0"/>
      <dgm:spPr/>
    </dgm:pt>
    <dgm:pt modelId="{107C272A-2864-054B-8DB5-4D4CA5BC7E22}" type="pres">
      <dgm:prSet presAssocID="{01A5B074-3378-E246-AA7F-E62D04DBA51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3B7C6-9B15-2247-9D89-3920EAA66A82}" type="pres">
      <dgm:prSet presAssocID="{2F5880B1-2DFD-2244-AFC8-62C455D9F4F2}" presName="parTxOnlySpace" presStyleCnt="0"/>
      <dgm:spPr/>
    </dgm:pt>
    <dgm:pt modelId="{B20532C4-6891-3A48-8887-6C5110EEDF66}" type="pres">
      <dgm:prSet presAssocID="{B117DDF9-6577-6146-B256-D44535F8420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E9DFEB-D6C5-F74E-8D62-F38E8E104719}" srcId="{EF491417-93E2-2A42-A7AE-34A404D305DA}" destId="{B117DDF9-6577-6146-B256-D44535F8420C}" srcOrd="2" destOrd="0" parTransId="{1444A8A3-D08B-F84C-AE70-C2CC91FF8291}" sibTransId="{32C5D945-E322-074B-82A9-5D6A3ADA25B3}"/>
    <dgm:cxn modelId="{A4F1804A-51EC-5E4C-87B1-BE7CE909C199}" type="presOf" srcId="{EF491417-93E2-2A42-A7AE-34A404D305DA}" destId="{91F9A621-E1DC-3F44-8DAE-B1ACAFD8932C}" srcOrd="0" destOrd="0" presId="urn:microsoft.com/office/officeart/2005/8/layout/chevron1"/>
    <dgm:cxn modelId="{EB1866F0-8F92-D94E-AEC6-BA8F5FB81763}" type="presOf" srcId="{01A5B074-3378-E246-AA7F-E62D04DBA513}" destId="{107C272A-2864-054B-8DB5-4D4CA5BC7E22}" srcOrd="0" destOrd="0" presId="urn:microsoft.com/office/officeart/2005/8/layout/chevron1"/>
    <dgm:cxn modelId="{861EA2D2-F552-1C49-BCFA-6DE0AF3556BE}" srcId="{EF491417-93E2-2A42-A7AE-34A404D305DA}" destId="{01A5B074-3378-E246-AA7F-E62D04DBA513}" srcOrd="1" destOrd="0" parTransId="{23E5D3DA-FFD8-A740-B5A9-ECEE6B2F0114}" sibTransId="{2F5880B1-2DFD-2244-AFC8-62C455D9F4F2}"/>
    <dgm:cxn modelId="{1EA5BC5A-894E-E546-A30B-20479B98FB40}" type="presOf" srcId="{E28D9DCD-8380-FA4D-935E-918AA848319A}" destId="{9D65EC5F-928B-5F49-A83A-4F4D8EE10A50}" srcOrd="0" destOrd="0" presId="urn:microsoft.com/office/officeart/2005/8/layout/chevron1"/>
    <dgm:cxn modelId="{12955A43-A356-2748-B16A-46A1C0B7D021}" type="presOf" srcId="{B117DDF9-6577-6146-B256-D44535F8420C}" destId="{B20532C4-6891-3A48-8887-6C5110EEDF66}" srcOrd="0" destOrd="0" presId="urn:microsoft.com/office/officeart/2005/8/layout/chevron1"/>
    <dgm:cxn modelId="{9511BBA4-B588-D14B-9D02-E30CBCB45BCE}" srcId="{EF491417-93E2-2A42-A7AE-34A404D305DA}" destId="{E28D9DCD-8380-FA4D-935E-918AA848319A}" srcOrd="0" destOrd="0" parTransId="{9E40F9B8-4DC6-4149-97E3-EB7645982E6F}" sibTransId="{8BEE173F-F34D-9C45-8BAD-C2D3E02643AF}"/>
    <dgm:cxn modelId="{A7F6C279-1414-784A-868D-495DA08CB6DF}" type="presParOf" srcId="{91F9A621-E1DC-3F44-8DAE-B1ACAFD8932C}" destId="{9D65EC5F-928B-5F49-A83A-4F4D8EE10A50}" srcOrd="0" destOrd="0" presId="urn:microsoft.com/office/officeart/2005/8/layout/chevron1"/>
    <dgm:cxn modelId="{73B82EAA-7681-BB44-AD03-F54A6909EEBD}" type="presParOf" srcId="{91F9A621-E1DC-3F44-8DAE-B1ACAFD8932C}" destId="{E30C61F7-1D28-174A-9764-CFCB7DF27934}" srcOrd="1" destOrd="0" presId="urn:microsoft.com/office/officeart/2005/8/layout/chevron1"/>
    <dgm:cxn modelId="{F7CC3834-3E9B-E241-8F3A-F130C57533B5}" type="presParOf" srcId="{91F9A621-E1DC-3F44-8DAE-B1ACAFD8932C}" destId="{107C272A-2864-054B-8DB5-4D4CA5BC7E22}" srcOrd="2" destOrd="0" presId="urn:microsoft.com/office/officeart/2005/8/layout/chevron1"/>
    <dgm:cxn modelId="{3430AC41-4E32-D341-A159-161B14AC4D16}" type="presParOf" srcId="{91F9A621-E1DC-3F44-8DAE-B1ACAFD8932C}" destId="{A4D3B7C6-9B15-2247-9D89-3920EAA66A82}" srcOrd="3" destOrd="0" presId="urn:microsoft.com/office/officeart/2005/8/layout/chevron1"/>
    <dgm:cxn modelId="{0CBDE62A-0343-084C-8E35-BCCC340F1E96}" type="presParOf" srcId="{91F9A621-E1DC-3F44-8DAE-B1ACAFD8932C}" destId="{B20532C4-6891-3A48-8887-6C5110EEDF66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491417-93E2-2A42-A7AE-34A404D305DA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</dgm:pt>
    <dgm:pt modelId="{E28D9DCD-8380-FA4D-935E-918AA848319A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Witness a virtuous behavior</a:t>
          </a:r>
        </a:p>
      </dgm:t>
    </dgm:pt>
    <dgm:pt modelId="{9E40F9B8-4DC6-4149-97E3-EB7645982E6F}" type="parTrans" cxnId="{9511BBA4-B588-D14B-9D02-E30CBCB45BCE}">
      <dgm:prSet/>
      <dgm:spPr/>
      <dgm:t>
        <a:bodyPr/>
        <a:lstStyle/>
        <a:p>
          <a:endParaRPr lang="en-US"/>
        </a:p>
      </dgm:t>
    </dgm:pt>
    <dgm:pt modelId="{8BEE173F-F34D-9C45-8BAD-C2D3E02643AF}" type="sibTrans" cxnId="{9511BBA4-B588-D14B-9D02-E30CBCB45BCE}">
      <dgm:prSet/>
      <dgm:spPr/>
      <dgm:t>
        <a:bodyPr/>
        <a:lstStyle/>
        <a:p>
          <a:endParaRPr lang="en-US"/>
        </a:p>
      </dgm:t>
    </dgm:pt>
    <dgm:pt modelId="{B117DDF9-6577-6146-B256-D44535F8420C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Desire to imitate virtuous behavior</a:t>
          </a:r>
        </a:p>
      </dgm:t>
    </dgm:pt>
    <dgm:pt modelId="{1444A8A3-D08B-F84C-AE70-C2CC91FF8291}" type="parTrans" cxnId="{38E9DFEB-D6C5-F74E-8D62-F38E8E104719}">
      <dgm:prSet/>
      <dgm:spPr/>
      <dgm:t>
        <a:bodyPr/>
        <a:lstStyle/>
        <a:p>
          <a:endParaRPr lang="en-US"/>
        </a:p>
      </dgm:t>
    </dgm:pt>
    <dgm:pt modelId="{32C5D945-E322-074B-82A9-5D6A3ADA25B3}" type="sibTrans" cxnId="{38E9DFEB-D6C5-F74E-8D62-F38E8E104719}">
      <dgm:prSet/>
      <dgm:spPr/>
      <dgm:t>
        <a:bodyPr/>
        <a:lstStyle/>
        <a:p>
          <a:endParaRPr lang="en-US"/>
        </a:p>
      </dgm:t>
    </dgm:pt>
    <dgm:pt modelId="{01A5B074-3378-E246-AA7F-E62D04DBA513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 smtClean="0"/>
            <a:t>Emotional &amp; physical </a:t>
          </a:r>
          <a:r>
            <a:rPr lang="en-US" dirty="0"/>
            <a:t>changes</a:t>
          </a:r>
        </a:p>
      </dgm:t>
    </dgm:pt>
    <dgm:pt modelId="{2F5880B1-2DFD-2244-AFC8-62C455D9F4F2}" type="sibTrans" cxnId="{861EA2D2-F552-1C49-BCFA-6DE0AF3556BE}">
      <dgm:prSet/>
      <dgm:spPr/>
      <dgm:t>
        <a:bodyPr/>
        <a:lstStyle/>
        <a:p>
          <a:endParaRPr lang="en-US"/>
        </a:p>
      </dgm:t>
    </dgm:pt>
    <dgm:pt modelId="{23E5D3DA-FFD8-A740-B5A9-ECEE6B2F0114}" type="parTrans" cxnId="{861EA2D2-F552-1C49-BCFA-6DE0AF3556BE}">
      <dgm:prSet/>
      <dgm:spPr/>
      <dgm:t>
        <a:bodyPr/>
        <a:lstStyle/>
        <a:p>
          <a:endParaRPr lang="en-US"/>
        </a:p>
      </dgm:t>
    </dgm:pt>
    <dgm:pt modelId="{91F9A621-E1DC-3F44-8DAE-B1ACAFD8932C}" type="pres">
      <dgm:prSet presAssocID="{EF491417-93E2-2A42-A7AE-34A404D305DA}" presName="Name0" presStyleCnt="0">
        <dgm:presLayoutVars>
          <dgm:dir/>
          <dgm:animLvl val="lvl"/>
          <dgm:resizeHandles val="exact"/>
        </dgm:presLayoutVars>
      </dgm:prSet>
      <dgm:spPr/>
    </dgm:pt>
    <dgm:pt modelId="{9D65EC5F-928B-5F49-A83A-4F4D8EE10A50}" type="pres">
      <dgm:prSet presAssocID="{E28D9DCD-8380-FA4D-935E-918AA848319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C61F7-1D28-174A-9764-CFCB7DF27934}" type="pres">
      <dgm:prSet presAssocID="{8BEE173F-F34D-9C45-8BAD-C2D3E02643AF}" presName="parTxOnlySpace" presStyleCnt="0"/>
      <dgm:spPr/>
    </dgm:pt>
    <dgm:pt modelId="{107C272A-2864-054B-8DB5-4D4CA5BC7E22}" type="pres">
      <dgm:prSet presAssocID="{01A5B074-3378-E246-AA7F-E62D04DBA51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3B7C6-9B15-2247-9D89-3920EAA66A82}" type="pres">
      <dgm:prSet presAssocID="{2F5880B1-2DFD-2244-AFC8-62C455D9F4F2}" presName="parTxOnlySpace" presStyleCnt="0"/>
      <dgm:spPr/>
    </dgm:pt>
    <dgm:pt modelId="{B20532C4-6891-3A48-8887-6C5110EEDF66}" type="pres">
      <dgm:prSet presAssocID="{B117DDF9-6577-6146-B256-D44535F8420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5B4FFE-EF27-9748-A5D8-58FBC064BEF1}" type="presOf" srcId="{EF491417-93E2-2A42-A7AE-34A404D305DA}" destId="{91F9A621-E1DC-3F44-8DAE-B1ACAFD8932C}" srcOrd="0" destOrd="0" presId="urn:microsoft.com/office/officeart/2005/8/layout/chevron1"/>
    <dgm:cxn modelId="{38E9DFEB-D6C5-F74E-8D62-F38E8E104719}" srcId="{EF491417-93E2-2A42-A7AE-34A404D305DA}" destId="{B117DDF9-6577-6146-B256-D44535F8420C}" srcOrd="2" destOrd="0" parTransId="{1444A8A3-D08B-F84C-AE70-C2CC91FF8291}" sibTransId="{32C5D945-E322-074B-82A9-5D6A3ADA25B3}"/>
    <dgm:cxn modelId="{328087DC-3C4B-A845-8174-29E497416F0B}" type="presOf" srcId="{01A5B074-3378-E246-AA7F-E62D04DBA513}" destId="{107C272A-2864-054B-8DB5-4D4CA5BC7E22}" srcOrd="0" destOrd="0" presId="urn:microsoft.com/office/officeart/2005/8/layout/chevron1"/>
    <dgm:cxn modelId="{D2120863-53F6-A441-A6B9-D8B4C0E56B1D}" type="presOf" srcId="{E28D9DCD-8380-FA4D-935E-918AA848319A}" destId="{9D65EC5F-928B-5F49-A83A-4F4D8EE10A50}" srcOrd="0" destOrd="0" presId="urn:microsoft.com/office/officeart/2005/8/layout/chevron1"/>
    <dgm:cxn modelId="{861EA2D2-F552-1C49-BCFA-6DE0AF3556BE}" srcId="{EF491417-93E2-2A42-A7AE-34A404D305DA}" destId="{01A5B074-3378-E246-AA7F-E62D04DBA513}" srcOrd="1" destOrd="0" parTransId="{23E5D3DA-FFD8-A740-B5A9-ECEE6B2F0114}" sibTransId="{2F5880B1-2DFD-2244-AFC8-62C455D9F4F2}"/>
    <dgm:cxn modelId="{C394B6AE-9420-BE42-9314-F6E53F09642A}" type="presOf" srcId="{B117DDF9-6577-6146-B256-D44535F8420C}" destId="{B20532C4-6891-3A48-8887-6C5110EEDF66}" srcOrd="0" destOrd="0" presId="urn:microsoft.com/office/officeart/2005/8/layout/chevron1"/>
    <dgm:cxn modelId="{9511BBA4-B588-D14B-9D02-E30CBCB45BCE}" srcId="{EF491417-93E2-2A42-A7AE-34A404D305DA}" destId="{E28D9DCD-8380-FA4D-935E-918AA848319A}" srcOrd="0" destOrd="0" parTransId="{9E40F9B8-4DC6-4149-97E3-EB7645982E6F}" sibTransId="{8BEE173F-F34D-9C45-8BAD-C2D3E02643AF}"/>
    <dgm:cxn modelId="{CED02E2A-2BE1-6C4E-B0EB-0351CEFEA879}" type="presParOf" srcId="{91F9A621-E1DC-3F44-8DAE-B1ACAFD8932C}" destId="{9D65EC5F-928B-5F49-A83A-4F4D8EE10A50}" srcOrd="0" destOrd="0" presId="urn:microsoft.com/office/officeart/2005/8/layout/chevron1"/>
    <dgm:cxn modelId="{61F86C34-F174-844F-9115-3DE9C2007779}" type="presParOf" srcId="{91F9A621-E1DC-3F44-8DAE-B1ACAFD8932C}" destId="{E30C61F7-1D28-174A-9764-CFCB7DF27934}" srcOrd="1" destOrd="0" presId="urn:microsoft.com/office/officeart/2005/8/layout/chevron1"/>
    <dgm:cxn modelId="{B25A0B6A-698F-7F42-ABE6-72B1FB9018D8}" type="presParOf" srcId="{91F9A621-E1DC-3F44-8DAE-B1ACAFD8932C}" destId="{107C272A-2864-054B-8DB5-4D4CA5BC7E22}" srcOrd="2" destOrd="0" presId="urn:microsoft.com/office/officeart/2005/8/layout/chevron1"/>
    <dgm:cxn modelId="{92EE739E-13C3-F84C-B03C-ED98DCD68508}" type="presParOf" srcId="{91F9A621-E1DC-3F44-8DAE-B1ACAFD8932C}" destId="{A4D3B7C6-9B15-2247-9D89-3920EAA66A82}" srcOrd="3" destOrd="0" presId="urn:microsoft.com/office/officeart/2005/8/layout/chevron1"/>
    <dgm:cxn modelId="{035F13EA-246B-F84F-9A23-20A0B93D1EF6}" type="presParOf" srcId="{91F9A621-E1DC-3F44-8DAE-B1ACAFD8932C}" destId="{B20532C4-6891-3A48-8887-6C5110EEDF66}" srcOrd="4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5EC5F-928B-5F49-A83A-4F4D8EE10A50}">
      <dsp:nvSpPr>
        <dsp:cNvPr id="0" name=""/>
        <dsp:cNvSpPr/>
      </dsp:nvSpPr>
      <dsp:spPr>
        <a:xfrm>
          <a:off x="2544" y="180280"/>
          <a:ext cx="3100610" cy="1240244"/>
        </a:xfrm>
        <a:prstGeom prst="chevron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Witness a virtuous behavior</a:t>
          </a:r>
        </a:p>
      </dsp:txBody>
      <dsp:txXfrm>
        <a:off x="622666" y="180280"/>
        <a:ext cx="1860366" cy="1240244"/>
      </dsp:txXfrm>
    </dsp:sp>
    <dsp:sp modelId="{107C272A-2864-054B-8DB5-4D4CA5BC7E22}">
      <dsp:nvSpPr>
        <dsp:cNvPr id="0" name=""/>
        <dsp:cNvSpPr/>
      </dsp:nvSpPr>
      <dsp:spPr>
        <a:xfrm>
          <a:off x="2793094" y="180280"/>
          <a:ext cx="3100610" cy="1240244"/>
        </a:xfrm>
        <a:prstGeom prst="chevron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Emotional &amp; physical </a:t>
          </a:r>
          <a:r>
            <a:rPr lang="en-US" sz="2100" kern="1200" dirty="0"/>
            <a:t>changes</a:t>
          </a:r>
        </a:p>
      </dsp:txBody>
      <dsp:txXfrm>
        <a:off x="3413216" y="180280"/>
        <a:ext cx="1860366" cy="1240244"/>
      </dsp:txXfrm>
    </dsp:sp>
    <dsp:sp modelId="{B20532C4-6891-3A48-8887-6C5110EEDF66}">
      <dsp:nvSpPr>
        <dsp:cNvPr id="0" name=""/>
        <dsp:cNvSpPr/>
      </dsp:nvSpPr>
      <dsp:spPr>
        <a:xfrm>
          <a:off x="5583644" y="180280"/>
          <a:ext cx="3100610" cy="1240244"/>
        </a:xfrm>
        <a:prstGeom prst="chevron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Desire to imitate virtuous behavior</a:t>
          </a:r>
        </a:p>
      </dsp:txBody>
      <dsp:txXfrm>
        <a:off x="6203766" y="180280"/>
        <a:ext cx="1860366" cy="12402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5EC5F-928B-5F49-A83A-4F4D8EE10A50}">
      <dsp:nvSpPr>
        <dsp:cNvPr id="0" name=""/>
        <dsp:cNvSpPr/>
      </dsp:nvSpPr>
      <dsp:spPr>
        <a:xfrm>
          <a:off x="2544" y="180280"/>
          <a:ext cx="3100610" cy="1240244"/>
        </a:xfrm>
        <a:prstGeom prst="chevron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Witness a virtuous behavior</a:t>
          </a:r>
        </a:p>
      </dsp:txBody>
      <dsp:txXfrm>
        <a:off x="622666" y="180280"/>
        <a:ext cx="1860366" cy="1240244"/>
      </dsp:txXfrm>
    </dsp:sp>
    <dsp:sp modelId="{107C272A-2864-054B-8DB5-4D4CA5BC7E22}">
      <dsp:nvSpPr>
        <dsp:cNvPr id="0" name=""/>
        <dsp:cNvSpPr/>
      </dsp:nvSpPr>
      <dsp:spPr>
        <a:xfrm>
          <a:off x="2793094" y="180280"/>
          <a:ext cx="3100610" cy="1240244"/>
        </a:xfrm>
        <a:prstGeom prst="chevron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Emotional &amp; physical </a:t>
          </a:r>
          <a:r>
            <a:rPr lang="en-US" sz="2100" kern="1200" dirty="0"/>
            <a:t>changes</a:t>
          </a:r>
        </a:p>
      </dsp:txBody>
      <dsp:txXfrm>
        <a:off x="3413216" y="180280"/>
        <a:ext cx="1860366" cy="1240244"/>
      </dsp:txXfrm>
    </dsp:sp>
    <dsp:sp modelId="{B20532C4-6891-3A48-8887-6C5110EEDF66}">
      <dsp:nvSpPr>
        <dsp:cNvPr id="0" name=""/>
        <dsp:cNvSpPr/>
      </dsp:nvSpPr>
      <dsp:spPr>
        <a:xfrm>
          <a:off x="5583644" y="180280"/>
          <a:ext cx="3100610" cy="1240244"/>
        </a:xfrm>
        <a:prstGeom prst="chevron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Desire to imitate virtuous behavior</a:t>
          </a:r>
        </a:p>
      </dsp:txBody>
      <dsp:txXfrm>
        <a:off x="6203766" y="180280"/>
        <a:ext cx="1860366" cy="1240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E524B-99F1-4BEE-8476-88A8838FB55E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96CAD-E812-4BAD-8D1A-86DD5C777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0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D38B-5766-4A75-9D1E-B21C7F0B1789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5C56-0A5F-4342-92F5-169C9C23C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D38B-5766-4A75-9D1E-B21C7F0B1789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5C56-0A5F-4342-92F5-169C9C23C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D38B-5766-4A75-9D1E-B21C7F0B1789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5C56-0A5F-4342-92F5-169C9C23C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9530-D2FE-49F0-BE3F-5496360EC48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C67E-46B2-4369-A797-50EAD7CC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62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9530-D2FE-49F0-BE3F-5496360EC48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C67E-46B2-4369-A797-50EAD7CC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9530-D2FE-49F0-BE3F-5496360EC48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C67E-46B2-4369-A797-50EAD7CC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33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9530-D2FE-49F0-BE3F-5496360EC48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C67E-46B2-4369-A797-50EAD7CC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47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9530-D2FE-49F0-BE3F-5496360EC48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C67E-46B2-4369-A797-50EAD7CC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15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9530-D2FE-49F0-BE3F-5496360EC48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C67E-46B2-4369-A797-50EAD7CC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96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9530-D2FE-49F0-BE3F-5496360EC48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C67E-46B2-4369-A797-50EAD7CC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69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9530-D2FE-49F0-BE3F-5496360EC48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C67E-46B2-4369-A797-50EAD7CC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9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D38B-5766-4A75-9D1E-B21C7F0B1789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5C56-0A5F-4342-92F5-169C9C23C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9530-D2FE-49F0-BE3F-5496360EC48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C67E-46B2-4369-A797-50EAD7CC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092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9530-D2FE-49F0-BE3F-5496360EC48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C67E-46B2-4369-A797-50EAD7CC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42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9530-D2FE-49F0-BE3F-5496360EC48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C67E-46B2-4369-A797-50EAD7CC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8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D38B-5766-4A75-9D1E-B21C7F0B1789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5C56-0A5F-4342-92F5-169C9C23C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D38B-5766-4A75-9D1E-B21C7F0B1789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5C56-0A5F-4342-92F5-169C9C23C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D38B-5766-4A75-9D1E-B21C7F0B1789}" type="datetimeFigureOut">
              <a:rPr lang="en-US" smtClean="0"/>
              <a:t>2/26/18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5C56-0A5F-4342-92F5-169C9C23C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D38B-5766-4A75-9D1E-B21C7F0B1789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5C56-0A5F-4342-92F5-169C9C23C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D38B-5766-4A75-9D1E-B21C7F0B1789}" type="datetimeFigureOut">
              <a:rPr lang="en-US" smtClean="0"/>
              <a:t>2/26/18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5C56-0A5F-4342-92F5-169C9C23C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D38B-5766-4A75-9D1E-B21C7F0B1789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5C56-0A5F-4342-92F5-169C9C23C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D38B-5766-4A75-9D1E-B21C7F0B1789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65C56-0A5F-4342-92F5-169C9C23CE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6D38B-5766-4A75-9D1E-B21C7F0B1789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65C56-0A5F-4342-92F5-169C9C23CE4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09530-D2FE-49F0-BE3F-5496360EC485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CC67E-46B2-4369-A797-50EAD7CC9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7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1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8.tiff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The Role of Moral Elevation in PTSD and Moral Injury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2" y="3886200"/>
            <a:ext cx="7421876" cy="2286000"/>
          </a:xfrm>
        </p:spPr>
        <p:txBody>
          <a:bodyPr>
            <a:normAutofit fontScale="92500"/>
          </a:bodyPr>
          <a:lstStyle/>
          <a:p>
            <a:r>
              <a:rPr lang="en-US" dirty="0"/>
              <a:t>Adam McGuire, PhD</a:t>
            </a:r>
          </a:p>
          <a:p>
            <a:r>
              <a:rPr lang="en-US" sz="2800" dirty="0"/>
              <a:t>Postdoctoral </a:t>
            </a:r>
            <a:r>
              <a:rPr lang="en-US" sz="2800" dirty="0" smtClean="0"/>
              <a:t>Fellow</a:t>
            </a:r>
            <a:endParaRPr lang="en-US" sz="2800" dirty="0"/>
          </a:p>
          <a:p>
            <a:r>
              <a:rPr lang="en-US" sz="2200" i="1" dirty="0"/>
              <a:t>VISN 17 Center of Excellence for Research on Returning War Veterans</a:t>
            </a:r>
          </a:p>
          <a:p>
            <a:r>
              <a:rPr lang="en-US" sz="2200" i="1" dirty="0"/>
              <a:t>Texas A&amp;M University</a:t>
            </a:r>
          </a:p>
          <a:p>
            <a:r>
              <a:rPr lang="en-US" sz="2200" i="1" dirty="0"/>
              <a:t>Baylor University</a:t>
            </a:r>
          </a:p>
        </p:txBody>
      </p:sp>
      <p:pic>
        <p:nvPicPr>
          <p:cNvPr id="7" name="Picture 3" descr="va_health_seal_cmyk.tif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lum contrast="-40000"/>
          </a:blip>
          <a:srcRect/>
          <a:stretch>
            <a:fillRect/>
          </a:stretch>
        </p:blipFill>
        <p:spPr bwMode="auto">
          <a:xfrm>
            <a:off x="0" y="0"/>
            <a:ext cx="422030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676" y="41138"/>
            <a:ext cx="891504" cy="102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1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Elevation in Treatment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Higher moral elevation linked with more </a:t>
            </a:r>
            <a:r>
              <a:rPr lang="en-US" sz="2800" u="sng" dirty="0" smtClean="0"/>
              <a:t>group engagement</a:t>
            </a:r>
            <a:r>
              <a:rPr lang="en-US" sz="2800" dirty="0" smtClean="0"/>
              <a:t>, lower </a:t>
            </a:r>
            <a:r>
              <a:rPr lang="en-US" sz="2800" u="sng" dirty="0" smtClean="0"/>
              <a:t>PTSD avoidance symptoms</a:t>
            </a:r>
            <a:r>
              <a:rPr lang="en-US" sz="2800" dirty="0" smtClean="0"/>
              <a:t>, and lower </a:t>
            </a:r>
            <a:r>
              <a:rPr lang="en-US" sz="2800" u="sng" dirty="0" smtClean="0"/>
              <a:t>moral injury distress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02013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Phase 1</a:t>
            </a:r>
            <a:r>
              <a:rPr lang="en-US" dirty="0" smtClean="0"/>
              <a:t>: Experimental Study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Cognitive, emotional, &amp; physiological changes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u="sng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Phase 2</a:t>
            </a:r>
            <a:r>
              <a:rPr lang="en-US" dirty="0" smtClean="0"/>
              <a:t>: Develop specific interventions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91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900" dirty="0" smtClean="0"/>
              <a:t>Thank You!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3000" y="6172200"/>
            <a:ext cx="4002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smtClean="0"/>
              <a:t>EMAIL: </a:t>
            </a:r>
            <a:r>
              <a:rPr lang="en-US" sz="2400" dirty="0" err="1" smtClean="0"/>
              <a:t>adam.mcguire@va.gov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4922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  <a:p>
            <a:r>
              <a:rPr lang="en-US" dirty="0"/>
              <a:t>Define Moral Elevation</a:t>
            </a:r>
          </a:p>
          <a:p>
            <a:r>
              <a:rPr lang="en-US" dirty="0"/>
              <a:t>Link with PTSD and Moral Injury</a:t>
            </a:r>
          </a:p>
          <a:p>
            <a:r>
              <a:rPr lang="en-US" dirty="0"/>
              <a:t>What’s Next?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4221164"/>
            <a:ext cx="7871791" cy="1646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u="sng" dirty="0" smtClean="0">
                <a:solidFill>
                  <a:srgbClr val="FFFF00"/>
                </a:solidFill>
              </a:rPr>
              <a:t>Research Focus</a:t>
            </a:r>
            <a:r>
              <a:rPr lang="en-US" i="1" dirty="0" smtClean="0">
                <a:solidFill>
                  <a:srgbClr val="FFFF00"/>
                </a:solidFill>
              </a:rPr>
              <a:t>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FFFF00"/>
                </a:solidFill>
              </a:rPr>
              <a:t>Integrating prosocial or “other-praising” emotions into trauma treatment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887DC5-C0C8-48C7-9D2C-2AECEB2F5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Medical Model for Trauma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D8453B6-F914-4BDC-AE6C-AF30C8D0BF6E}"/>
              </a:ext>
            </a:extLst>
          </p:cNvPr>
          <p:cNvSpPr/>
          <p:nvPr/>
        </p:nvSpPr>
        <p:spPr>
          <a:xfrm>
            <a:off x="1309495" y="3843298"/>
            <a:ext cx="1638300" cy="1447800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xmlns="" id="{C1288E30-5C21-49FC-977D-90107E1A1E8A}"/>
              </a:ext>
            </a:extLst>
          </p:cNvPr>
          <p:cNvSpPr/>
          <p:nvPr/>
        </p:nvSpPr>
        <p:spPr>
          <a:xfrm>
            <a:off x="1309495" y="2915771"/>
            <a:ext cx="1638300" cy="914400"/>
          </a:xfrm>
          <a:prstGeom prst="trapezoid">
            <a:avLst>
              <a:gd name="adj" fmla="val 63095"/>
            </a:avLst>
          </a:prstGeom>
          <a:ln w="571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xmlns="" id="{B0F0108D-412B-4AA6-B7D4-9B7D9E4E9EE6}"/>
              </a:ext>
            </a:extLst>
          </p:cNvPr>
          <p:cNvSpPr/>
          <p:nvPr/>
        </p:nvSpPr>
        <p:spPr>
          <a:xfrm>
            <a:off x="1337689" y="3799106"/>
            <a:ext cx="1581912" cy="88384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F0E02722-8B73-48A2-8C3C-A00DF9B5204F}"/>
              </a:ext>
            </a:extLst>
          </p:cNvPr>
          <p:cNvSpPr/>
          <p:nvPr/>
        </p:nvSpPr>
        <p:spPr>
          <a:xfrm>
            <a:off x="1361690" y="3867825"/>
            <a:ext cx="1533907" cy="1385050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847DB853-120C-4157-B805-5F984F39FBA8}"/>
              </a:ext>
            </a:extLst>
          </p:cNvPr>
          <p:cNvSpPr/>
          <p:nvPr/>
        </p:nvSpPr>
        <p:spPr>
          <a:xfrm rot="16200000" flipH="1">
            <a:off x="1117627" y="3163671"/>
            <a:ext cx="2971800" cy="1064060"/>
          </a:xfrm>
          <a:prstGeom prst="arc">
            <a:avLst>
              <a:gd name="adj1" fmla="val 10797142"/>
              <a:gd name="adj2" fmla="val 21055287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A6FC6523-15A4-4DFB-B543-7A7F5D0ADE02}"/>
              </a:ext>
            </a:extLst>
          </p:cNvPr>
          <p:cNvSpPr/>
          <p:nvPr/>
        </p:nvSpPr>
        <p:spPr>
          <a:xfrm rot="5400000">
            <a:off x="666604" y="3855410"/>
            <a:ext cx="4727947" cy="1284328"/>
          </a:xfrm>
          <a:prstGeom prst="arc">
            <a:avLst>
              <a:gd name="adj1" fmla="val 10860370"/>
              <a:gd name="adj2" fmla="val 16356485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6923BC6-DF10-46B6-8778-2BC6A1DF395E}"/>
              </a:ext>
            </a:extLst>
          </p:cNvPr>
          <p:cNvCxnSpPr>
            <a:cxnSpLocks/>
            <a:stCxn id="8" idx="0"/>
            <a:endCxn id="11" idx="0"/>
          </p:cNvCxnSpPr>
          <p:nvPr/>
        </p:nvCxnSpPr>
        <p:spPr>
          <a:xfrm flipV="1">
            <a:off x="2604762" y="2138526"/>
            <a:ext cx="467247" cy="7127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apezoid 15">
            <a:extLst>
              <a:ext uri="{FF2B5EF4-FFF2-40B4-BE49-F238E27FC236}">
                <a16:creationId xmlns:a16="http://schemas.microsoft.com/office/drawing/2014/main" xmlns="" id="{7E0F4F18-F1B1-480B-9DCC-4EA046016858}"/>
              </a:ext>
            </a:extLst>
          </p:cNvPr>
          <p:cNvSpPr/>
          <p:nvPr/>
        </p:nvSpPr>
        <p:spPr>
          <a:xfrm flipV="1">
            <a:off x="1907253" y="2812028"/>
            <a:ext cx="442783" cy="207485"/>
          </a:xfrm>
          <a:prstGeom prst="trapezoi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xmlns="" id="{B0D3F098-3932-4ED5-9FB3-6E3D0CF55566}"/>
              </a:ext>
            </a:extLst>
          </p:cNvPr>
          <p:cNvSpPr/>
          <p:nvPr/>
        </p:nvSpPr>
        <p:spPr>
          <a:xfrm>
            <a:off x="3291758" y="4832345"/>
            <a:ext cx="906384" cy="442022"/>
          </a:xfrm>
          <a:custGeom>
            <a:avLst/>
            <a:gdLst>
              <a:gd name="connsiteX0" fmla="*/ 1090591 w 1559822"/>
              <a:gd name="connsiteY0" fmla="*/ 108284 h 790986"/>
              <a:gd name="connsiteX1" fmla="*/ 1090591 w 1559822"/>
              <a:gd name="connsiteY1" fmla="*/ 108284 h 790986"/>
              <a:gd name="connsiteX2" fmla="*/ 922148 w 1559822"/>
              <a:gd name="connsiteY2" fmla="*/ 48126 h 790986"/>
              <a:gd name="connsiteX3" fmla="*/ 886054 w 1559822"/>
              <a:gd name="connsiteY3" fmla="*/ 36095 h 790986"/>
              <a:gd name="connsiteX4" fmla="*/ 837927 w 1559822"/>
              <a:gd name="connsiteY4" fmla="*/ 24063 h 790986"/>
              <a:gd name="connsiteX5" fmla="*/ 753706 w 1559822"/>
              <a:gd name="connsiteY5" fmla="*/ 0 h 790986"/>
              <a:gd name="connsiteX6" fmla="*/ 380727 w 1559822"/>
              <a:gd name="connsiteY6" fmla="*/ 12032 h 790986"/>
              <a:gd name="connsiteX7" fmla="*/ 236348 w 1559822"/>
              <a:gd name="connsiteY7" fmla="*/ 48126 h 790986"/>
              <a:gd name="connsiteX8" fmla="*/ 200254 w 1559822"/>
              <a:gd name="connsiteY8" fmla="*/ 60158 h 790986"/>
              <a:gd name="connsiteX9" fmla="*/ 116033 w 1559822"/>
              <a:gd name="connsiteY9" fmla="*/ 96253 h 790986"/>
              <a:gd name="connsiteX10" fmla="*/ 19780 w 1559822"/>
              <a:gd name="connsiteY10" fmla="*/ 180474 h 790986"/>
              <a:gd name="connsiteX11" fmla="*/ 19780 w 1559822"/>
              <a:gd name="connsiteY11" fmla="*/ 336884 h 790986"/>
              <a:gd name="connsiteX12" fmla="*/ 67906 w 1559822"/>
              <a:gd name="connsiteY12" fmla="*/ 348916 h 790986"/>
              <a:gd name="connsiteX13" fmla="*/ 116033 w 1559822"/>
              <a:gd name="connsiteY13" fmla="*/ 372979 h 790986"/>
              <a:gd name="connsiteX14" fmla="*/ 296506 w 1559822"/>
              <a:gd name="connsiteY14" fmla="*/ 421105 h 790986"/>
              <a:gd name="connsiteX15" fmla="*/ 332601 w 1559822"/>
              <a:gd name="connsiteY15" fmla="*/ 457200 h 790986"/>
              <a:gd name="connsiteX16" fmla="*/ 344633 w 1559822"/>
              <a:gd name="connsiteY16" fmla="*/ 493295 h 790986"/>
              <a:gd name="connsiteX17" fmla="*/ 308538 w 1559822"/>
              <a:gd name="connsiteY17" fmla="*/ 565484 h 790986"/>
              <a:gd name="connsiteX18" fmla="*/ 272443 w 1559822"/>
              <a:gd name="connsiteY18" fmla="*/ 577516 h 790986"/>
              <a:gd name="connsiteX19" fmla="*/ 236348 w 1559822"/>
              <a:gd name="connsiteY19" fmla="*/ 601579 h 790986"/>
              <a:gd name="connsiteX20" fmla="*/ 284475 w 1559822"/>
              <a:gd name="connsiteY20" fmla="*/ 649705 h 790986"/>
              <a:gd name="connsiteX21" fmla="*/ 525106 w 1559822"/>
              <a:gd name="connsiteY21" fmla="*/ 673768 h 790986"/>
              <a:gd name="connsiteX22" fmla="*/ 621359 w 1559822"/>
              <a:gd name="connsiteY22" fmla="*/ 685800 h 790986"/>
              <a:gd name="connsiteX23" fmla="*/ 657454 w 1559822"/>
              <a:gd name="connsiteY23" fmla="*/ 697832 h 790986"/>
              <a:gd name="connsiteX24" fmla="*/ 813864 w 1559822"/>
              <a:gd name="connsiteY24" fmla="*/ 733926 h 790986"/>
              <a:gd name="connsiteX25" fmla="*/ 970275 w 1559822"/>
              <a:gd name="connsiteY25" fmla="*/ 757990 h 790986"/>
              <a:gd name="connsiteX26" fmla="*/ 1042464 w 1559822"/>
              <a:gd name="connsiteY26" fmla="*/ 770021 h 790986"/>
              <a:gd name="connsiteX27" fmla="*/ 1271064 w 1559822"/>
              <a:gd name="connsiteY27" fmla="*/ 770021 h 790986"/>
              <a:gd name="connsiteX28" fmla="*/ 1307159 w 1559822"/>
              <a:gd name="connsiteY28" fmla="*/ 745958 h 790986"/>
              <a:gd name="connsiteX29" fmla="*/ 1355285 w 1559822"/>
              <a:gd name="connsiteY29" fmla="*/ 733926 h 790986"/>
              <a:gd name="connsiteX30" fmla="*/ 1427475 w 1559822"/>
              <a:gd name="connsiteY30" fmla="*/ 709863 h 790986"/>
              <a:gd name="connsiteX31" fmla="*/ 1463569 w 1559822"/>
              <a:gd name="connsiteY31" fmla="*/ 697832 h 790986"/>
              <a:gd name="connsiteX32" fmla="*/ 1523727 w 1559822"/>
              <a:gd name="connsiteY32" fmla="*/ 637674 h 790986"/>
              <a:gd name="connsiteX33" fmla="*/ 1535759 w 1559822"/>
              <a:gd name="connsiteY33" fmla="*/ 601579 h 790986"/>
              <a:gd name="connsiteX34" fmla="*/ 1559822 w 1559822"/>
              <a:gd name="connsiteY34" fmla="*/ 565484 h 790986"/>
              <a:gd name="connsiteX35" fmla="*/ 1547791 w 1559822"/>
              <a:gd name="connsiteY35" fmla="*/ 457200 h 790986"/>
              <a:gd name="connsiteX36" fmla="*/ 1535759 w 1559822"/>
              <a:gd name="connsiteY36" fmla="*/ 397042 h 790986"/>
              <a:gd name="connsiteX37" fmla="*/ 1499664 w 1559822"/>
              <a:gd name="connsiteY37" fmla="*/ 385011 h 790986"/>
              <a:gd name="connsiteX38" fmla="*/ 1210906 w 1559822"/>
              <a:gd name="connsiteY38" fmla="*/ 360947 h 790986"/>
              <a:gd name="connsiteX39" fmla="*/ 1174812 w 1559822"/>
              <a:gd name="connsiteY39" fmla="*/ 348916 h 790986"/>
              <a:gd name="connsiteX40" fmla="*/ 1150748 w 1559822"/>
              <a:gd name="connsiteY40" fmla="*/ 324853 h 790986"/>
              <a:gd name="connsiteX41" fmla="*/ 1078559 w 1559822"/>
              <a:gd name="connsiteY41" fmla="*/ 288758 h 790986"/>
              <a:gd name="connsiteX42" fmla="*/ 1054496 w 1559822"/>
              <a:gd name="connsiteY42" fmla="*/ 252663 h 790986"/>
              <a:gd name="connsiteX43" fmla="*/ 1042464 w 1559822"/>
              <a:gd name="connsiteY43" fmla="*/ 168442 h 790986"/>
              <a:gd name="connsiteX44" fmla="*/ 1078559 w 1559822"/>
              <a:gd name="connsiteY44" fmla="*/ 156411 h 790986"/>
              <a:gd name="connsiteX45" fmla="*/ 1090591 w 1559822"/>
              <a:gd name="connsiteY45" fmla="*/ 108284 h 79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559822" h="790986">
                <a:moveTo>
                  <a:pt x="1090591" y="108284"/>
                </a:moveTo>
                <a:lnTo>
                  <a:pt x="1090591" y="108284"/>
                </a:lnTo>
                <a:cubicBezTo>
                  <a:pt x="970609" y="63292"/>
                  <a:pt x="1026830" y="83020"/>
                  <a:pt x="922148" y="48126"/>
                </a:cubicBezTo>
                <a:cubicBezTo>
                  <a:pt x="910117" y="44116"/>
                  <a:pt x="898357" y="39171"/>
                  <a:pt x="886054" y="36095"/>
                </a:cubicBezTo>
                <a:cubicBezTo>
                  <a:pt x="870012" y="32084"/>
                  <a:pt x="853827" y="28606"/>
                  <a:pt x="837927" y="24063"/>
                </a:cubicBezTo>
                <a:cubicBezTo>
                  <a:pt x="717101" y="-10459"/>
                  <a:pt x="904163" y="37615"/>
                  <a:pt x="753706" y="0"/>
                </a:cubicBezTo>
                <a:cubicBezTo>
                  <a:pt x="629380" y="4011"/>
                  <a:pt x="504937" y="5318"/>
                  <a:pt x="380727" y="12032"/>
                </a:cubicBezTo>
                <a:cubicBezTo>
                  <a:pt x="322715" y="15168"/>
                  <a:pt x="290926" y="29933"/>
                  <a:pt x="236348" y="48126"/>
                </a:cubicBezTo>
                <a:cubicBezTo>
                  <a:pt x="224317" y="52137"/>
                  <a:pt x="211597" y="54486"/>
                  <a:pt x="200254" y="60158"/>
                </a:cubicBezTo>
                <a:cubicBezTo>
                  <a:pt x="140784" y="89893"/>
                  <a:pt x="169142" y="78549"/>
                  <a:pt x="116033" y="96253"/>
                </a:cubicBezTo>
                <a:cubicBezTo>
                  <a:pt x="45650" y="166636"/>
                  <a:pt x="79471" y="140681"/>
                  <a:pt x="19780" y="180474"/>
                </a:cubicBezTo>
                <a:cubicBezTo>
                  <a:pt x="1276" y="235983"/>
                  <a:pt x="-13455" y="263768"/>
                  <a:pt x="19780" y="336884"/>
                </a:cubicBezTo>
                <a:cubicBezTo>
                  <a:pt x="26623" y="351938"/>
                  <a:pt x="52423" y="343110"/>
                  <a:pt x="67906" y="348916"/>
                </a:cubicBezTo>
                <a:cubicBezTo>
                  <a:pt x="84700" y="355214"/>
                  <a:pt x="99991" y="364958"/>
                  <a:pt x="116033" y="372979"/>
                </a:cubicBezTo>
                <a:cubicBezTo>
                  <a:pt x="200485" y="457434"/>
                  <a:pt x="94838" y="367327"/>
                  <a:pt x="296506" y="421105"/>
                </a:cubicBezTo>
                <a:cubicBezTo>
                  <a:pt x="312947" y="425489"/>
                  <a:pt x="320569" y="445168"/>
                  <a:pt x="332601" y="457200"/>
                </a:cubicBezTo>
                <a:cubicBezTo>
                  <a:pt x="336612" y="469232"/>
                  <a:pt x="344633" y="480612"/>
                  <a:pt x="344633" y="493295"/>
                </a:cubicBezTo>
                <a:cubicBezTo>
                  <a:pt x="344633" y="510732"/>
                  <a:pt x="320704" y="555751"/>
                  <a:pt x="308538" y="565484"/>
                </a:cubicBezTo>
                <a:cubicBezTo>
                  <a:pt x="298635" y="573407"/>
                  <a:pt x="283787" y="571844"/>
                  <a:pt x="272443" y="577516"/>
                </a:cubicBezTo>
                <a:cubicBezTo>
                  <a:pt x="259509" y="583983"/>
                  <a:pt x="248380" y="593558"/>
                  <a:pt x="236348" y="601579"/>
                </a:cubicBezTo>
                <a:cubicBezTo>
                  <a:pt x="248988" y="639498"/>
                  <a:pt x="239751" y="643872"/>
                  <a:pt x="284475" y="649705"/>
                </a:cubicBezTo>
                <a:cubicBezTo>
                  <a:pt x="364408" y="660131"/>
                  <a:pt x="445118" y="663769"/>
                  <a:pt x="525106" y="673768"/>
                </a:cubicBezTo>
                <a:lnTo>
                  <a:pt x="621359" y="685800"/>
                </a:lnTo>
                <a:cubicBezTo>
                  <a:pt x="633391" y="689811"/>
                  <a:pt x="645218" y="694495"/>
                  <a:pt x="657454" y="697832"/>
                </a:cubicBezTo>
                <a:cubicBezTo>
                  <a:pt x="714589" y="713414"/>
                  <a:pt x="757733" y="723720"/>
                  <a:pt x="813864" y="733926"/>
                </a:cubicBezTo>
                <a:cubicBezTo>
                  <a:pt x="896400" y="748932"/>
                  <a:pt x="882394" y="744470"/>
                  <a:pt x="970275" y="757990"/>
                </a:cubicBezTo>
                <a:cubicBezTo>
                  <a:pt x="994386" y="761699"/>
                  <a:pt x="1018401" y="766011"/>
                  <a:pt x="1042464" y="770021"/>
                </a:cubicBezTo>
                <a:cubicBezTo>
                  <a:pt x="1131694" y="799765"/>
                  <a:pt x="1105742" y="796125"/>
                  <a:pt x="1271064" y="770021"/>
                </a:cubicBezTo>
                <a:cubicBezTo>
                  <a:pt x="1285347" y="767766"/>
                  <a:pt x="1293868" y="751654"/>
                  <a:pt x="1307159" y="745958"/>
                </a:cubicBezTo>
                <a:cubicBezTo>
                  <a:pt x="1322358" y="739444"/>
                  <a:pt x="1339447" y="738678"/>
                  <a:pt x="1355285" y="733926"/>
                </a:cubicBezTo>
                <a:cubicBezTo>
                  <a:pt x="1379580" y="726637"/>
                  <a:pt x="1403412" y="717884"/>
                  <a:pt x="1427475" y="709863"/>
                </a:cubicBezTo>
                <a:lnTo>
                  <a:pt x="1463569" y="697832"/>
                </a:lnTo>
                <a:cubicBezTo>
                  <a:pt x="1491786" y="613182"/>
                  <a:pt x="1449389" y="712012"/>
                  <a:pt x="1523727" y="637674"/>
                </a:cubicBezTo>
                <a:cubicBezTo>
                  <a:pt x="1532695" y="628706"/>
                  <a:pt x="1530087" y="612923"/>
                  <a:pt x="1535759" y="601579"/>
                </a:cubicBezTo>
                <a:cubicBezTo>
                  <a:pt x="1542226" y="588645"/>
                  <a:pt x="1551801" y="577516"/>
                  <a:pt x="1559822" y="565484"/>
                </a:cubicBezTo>
                <a:cubicBezTo>
                  <a:pt x="1555812" y="529389"/>
                  <a:pt x="1552927" y="493152"/>
                  <a:pt x="1547791" y="457200"/>
                </a:cubicBezTo>
                <a:cubicBezTo>
                  <a:pt x="1544899" y="436956"/>
                  <a:pt x="1547103" y="414057"/>
                  <a:pt x="1535759" y="397042"/>
                </a:cubicBezTo>
                <a:cubicBezTo>
                  <a:pt x="1528724" y="386490"/>
                  <a:pt x="1512174" y="387096"/>
                  <a:pt x="1499664" y="385011"/>
                </a:cubicBezTo>
                <a:cubicBezTo>
                  <a:pt x="1424900" y="372550"/>
                  <a:pt x="1272487" y="365053"/>
                  <a:pt x="1210906" y="360947"/>
                </a:cubicBezTo>
                <a:cubicBezTo>
                  <a:pt x="1198875" y="356937"/>
                  <a:pt x="1185687" y="355441"/>
                  <a:pt x="1174812" y="348916"/>
                </a:cubicBezTo>
                <a:cubicBezTo>
                  <a:pt x="1165085" y="343080"/>
                  <a:pt x="1159606" y="331939"/>
                  <a:pt x="1150748" y="324853"/>
                </a:cubicBezTo>
                <a:cubicBezTo>
                  <a:pt x="1117428" y="298197"/>
                  <a:pt x="1116683" y="301467"/>
                  <a:pt x="1078559" y="288758"/>
                </a:cubicBezTo>
                <a:cubicBezTo>
                  <a:pt x="1070538" y="276726"/>
                  <a:pt x="1061670" y="265218"/>
                  <a:pt x="1054496" y="252663"/>
                </a:cubicBezTo>
                <a:cubicBezTo>
                  <a:pt x="1040267" y="227762"/>
                  <a:pt x="1013797" y="197109"/>
                  <a:pt x="1042464" y="168442"/>
                </a:cubicBezTo>
                <a:cubicBezTo>
                  <a:pt x="1051432" y="159474"/>
                  <a:pt x="1066527" y="160421"/>
                  <a:pt x="1078559" y="156411"/>
                </a:cubicBezTo>
                <a:cubicBezTo>
                  <a:pt x="1063990" y="112706"/>
                  <a:pt x="1088586" y="116305"/>
                  <a:pt x="1090591" y="108284"/>
                </a:cubicBezTo>
                <a:close/>
              </a:path>
            </a:pathLst>
          </a:cu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C643EF23-B527-4596-810B-96048A794E9B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3672693" y="4526824"/>
            <a:ext cx="49" cy="502376"/>
          </a:xfrm>
          <a:prstGeom prst="line">
            <a:avLst/>
          </a:prstGeom>
          <a:ln w="5715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A94D359B-7316-4DE9-8853-EB7B29BCCD4C}"/>
              </a:ext>
            </a:extLst>
          </p:cNvPr>
          <p:cNvSpPr/>
          <p:nvPr/>
        </p:nvSpPr>
        <p:spPr>
          <a:xfrm>
            <a:off x="6057900" y="3841525"/>
            <a:ext cx="1638300" cy="1447800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rapezoid 52">
            <a:extLst>
              <a:ext uri="{FF2B5EF4-FFF2-40B4-BE49-F238E27FC236}">
                <a16:creationId xmlns:a16="http://schemas.microsoft.com/office/drawing/2014/main" xmlns="" id="{31A8B8A5-0B5D-4FA0-B253-80376D4A6AAE}"/>
              </a:ext>
            </a:extLst>
          </p:cNvPr>
          <p:cNvSpPr/>
          <p:nvPr/>
        </p:nvSpPr>
        <p:spPr>
          <a:xfrm>
            <a:off x="6057900" y="2913998"/>
            <a:ext cx="1638300" cy="914400"/>
          </a:xfrm>
          <a:prstGeom prst="trapezoid">
            <a:avLst>
              <a:gd name="adj" fmla="val 63095"/>
            </a:avLst>
          </a:prstGeom>
          <a:ln w="571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rapezoid 53">
            <a:extLst>
              <a:ext uri="{FF2B5EF4-FFF2-40B4-BE49-F238E27FC236}">
                <a16:creationId xmlns:a16="http://schemas.microsoft.com/office/drawing/2014/main" xmlns="" id="{90AF37BF-67F4-4630-8719-D4E69CBFB0A1}"/>
              </a:ext>
            </a:extLst>
          </p:cNvPr>
          <p:cNvSpPr/>
          <p:nvPr/>
        </p:nvSpPr>
        <p:spPr>
          <a:xfrm>
            <a:off x="6086094" y="3797333"/>
            <a:ext cx="1581912" cy="88384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rapezoid 56">
            <a:extLst>
              <a:ext uri="{FF2B5EF4-FFF2-40B4-BE49-F238E27FC236}">
                <a16:creationId xmlns:a16="http://schemas.microsoft.com/office/drawing/2014/main" xmlns="" id="{FAB16F45-F296-404B-8CCC-0E1C25F13D81}"/>
              </a:ext>
            </a:extLst>
          </p:cNvPr>
          <p:cNvSpPr/>
          <p:nvPr/>
        </p:nvSpPr>
        <p:spPr>
          <a:xfrm flipV="1">
            <a:off x="6655658" y="2810255"/>
            <a:ext cx="442783" cy="207485"/>
          </a:xfrm>
          <a:prstGeom prst="trapezoi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row: Down 57">
            <a:extLst>
              <a:ext uri="{FF2B5EF4-FFF2-40B4-BE49-F238E27FC236}">
                <a16:creationId xmlns:a16="http://schemas.microsoft.com/office/drawing/2014/main" xmlns="" id="{8C110EAC-7B2C-49F4-ABC8-8A89E17209E4}"/>
              </a:ext>
            </a:extLst>
          </p:cNvPr>
          <p:cNvSpPr/>
          <p:nvPr/>
        </p:nvSpPr>
        <p:spPr>
          <a:xfrm rot="16200000" flipH="1">
            <a:off x="4263125" y="3337770"/>
            <a:ext cx="950739" cy="1250945"/>
          </a:xfrm>
          <a:prstGeom prst="downArrow">
            <a:avLst>
              <a:gd name="adj1" fmla="val 36580"/>
              <a:gd name="adj2" fmla="val 4552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A6BFD227-D9F1-4AB1-AFA4-BE26170F442B}"/>
              </a:ext>
            </a:extLst>
          </p:cNvPr>
          <p:cNvSpPr txBox="1"/>
          <p:nvPr/>
        </p:nvSpPr>
        <p:spPr>
          <a:xfrm rot="18872466">
            <a:off x="6160369" y="4266818"/>
            <a:ext cx="1464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NOTHING</a:t>
            </a:r>
          </a:p>
        </p:txBody>
      </p:sp>
    </p:spTree>
    <p:extLst>
      <p:ext uri="{BB962C8B-B14F-4D97-AF65-F5344CB8AC3E}">
        <p14:creationId xmlns:p14="http://schemas.microsoft.com/office/powerpoint/2010/main" val="211638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887DC5-C0C8-48C7-9D2C-2AECEB2F5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Positive Overload Model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D8453B6-F914-4BDC-AE6C-AF30C8D0BF6E}"/>
              </a:ext>
            </a:extLst>
          </p:cNvPr>
          <p:cNvSpPr/>
          <p:nvPr/>
        </p:nvSpPr>
        <p:spPr>
          <a:xfrm>
            <a:off x="3703320" y="4585127"/>
            <a:ext cx="1735458" cy="1447800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xmlns="" id="{C1288E30-5C21-49FC-977D-90107E1A1E8A}"/>
              </a:ext>
            </a:extLst>
          </p:cNvPr>
          <p:cNvSpPr/>
          <p:nvPr/>
        </p:nvSpPr>
        <p:spPr>
          <a:xfrm>
            <a:off x="3703320" y="3657600"/>
            <a:ext cx="1735458" cy="914400"/>
          </a:xfrm>
          <a:prstGeom prst="trapezoid">
            <a:avLst>
              <a:gd name="adj" fmla="val 63095"/>
            </a:avLst>
          </a:prstGeom>
          <a:ln w="571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xmlns="" id="{B0F0108D-412B-4AA6-B7D4-9B7D9E4E9EE6}"/>
              </a:ext>
            </a:extLst>
          </p:cNvPr>
          <p:cNvSpPr/>
          <p:nvPr/>
        </p:nvSpPr>
        <p:spPr>
          <a:xfrm>
            <a:off x="3733185" y="4527808"/>
            <a:ext cx="1675726" cy="88384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225F4970-A047-49FA-9F60-C968840D7EDF}"/>
              </a:ext>
            </a:extLst>
          </p:cNvPr>
          <p:cNvCxnSpPr>
            <a:cxnSpLocks/>
            <a:stCxn id="27" idx="1"/>
            <a:endCxn id="51" idx="0"/>
          </p:cNvCxnSpPr>
          <p:nvPr/>
        </p:nvCxnSpPr>
        <p:spPr>
          <a:xfrm>
            <a:off x="4571049" y="3244467"/>
            <a:ext cx="0" cy="1358387"/>
          </a:xfrm>
          <a:prstGeom prst="line">
            <a:avLst/>
          </a:prstGeom>
          <a:ln w="2540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F0E02722-8B73-48A2-8C3C-A00DF9B5204F}"/>
              </a:ext>
            </a:extLst>
          </p:cNvPr>
          <p:cNvSpPr/>
          <p:nvPr/>
        </p:nvSpPr>
        <p:spPr>
          <a:xfrm>
            <a:off x="3758611" y="4602854"/>
            <a:ext cx="1624875" cy="1385051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rapezoid 15">
            <a:extLst>
              <a:ext uri="{FF2B5EF4-FFF2-40B4-BE49-F238E27FC236}">
                <a16:creationId xmlns:a16="http://schemas.microsoft.com/office/drawing/2014/main" xmlns="" id="{7E0F4F18-F1B1-480B-9DCC-4EA046016858}"/>
              </a:ext>
            </a:extLst>
          </p:cNvPr>
          <p:cNvSpPr/>
          <p:nvPr/>
        </p:nvSpPr>
        <p:spPr>
          <a:xfrm flipV="1">
            <a:off x="4336528" y="3553857"/>
            <a:ext cx="469042" cy="207485"/>
          </a:xfrm>
          <a:prstGeom prst="trapezoi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988391D-33F2-4180-8941-01B2185EC756}"/>
              </a:ext>
            </a:extLst>
          </p:cNvPr>
          <p:cNvSpPr/>
          <p:nvPr/>
        </p:nvSpPr>
        <p:spPr>
          <a:xfrm>
            <a:off x="2133601" y="2014497"/>
            <a:ext cx="2671970" cy="48508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E3D3CD2-F468-4516-B291-CD9C24B69222}"/>
              </a:ext>
            </a:extLst>
          </p:cNvPr>
          <p:cNvSpPr/>
          <p:nvPr/>
        </p:nvSpPr>
        <p:spPr>
          <a:xfrm rot="16200000">
            <a:off x="4047611" y="2486508"/>
            <a:ext cx="1046875" cy="46904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xmlns="" id="{BF5537E6-0726-48E3-AEB9-F0A2951577A1}"/>
              </a:ext>
            </a:extLst>
          </p:cNvPr>
          <p:cNvSpPr/>
          <p:nvPr/>
        </p:nvSpPr>
        <p:spPr>
          <a:xfrm>
            <a:off x="3001478" y="1511530"/>
            <a:ext cx="685800" cy="1524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0CA933E2-6A75-4867-9D4A-D7B035017BF9}"/>
              </a:ext>
            </a:extLst>
          </p:cNvPr>
          <p:cNvSpPr/>
          <p:nvPr/>
        </p:nvSpPr>
        <p:spPr>
          <a:xfrm>
            <a:off x="3268178" y="1623824"/>
            <a:ext cx="152400" cy="5577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887DC5-C0C8-48C7-9D2C-2AECEB2F5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Model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D8453B6-F914-4BDC-AE6C-AF30C8D0BF6E}"/>
              </a:ext>
            </a:extLst>
          </p:cNvPr>
          <p:cNvSpPr/>
          <p:nvPr/>
        </p:nvSpPr>
        <p:spPr>
          <a:xfrm>
            <a:off x="3162300" y="3886200"/>
            <a:ext cx="2819400" cy="2590800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xmlns="" id="{C1288E30-5C21-49FC-977D-90107E1A1E8A}"/>
              </a:ext>
            </a:extLst>
          </p:cNvPr>
          <p:cNvSpPr/>
          <p:nvPr/>
        </p:nvSpPr>
        <p:spPr>
          <a:xfrm>
            <a:off x="3162300" y="2286000"/>
            <a:ext cx="2819400" cy="1600200"/>
          </a:xfrm>
          <a:prstGeom prst="trapezoid">
            <a:avLst>
              <a:gd name="adj" fmla="val 63095"/>
            </a:avLst>
          </a:prstGeom>
          <a:ln w="5715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rapezoid 20">
            <a:extLst>
              <a:ext uri="{FF2B5EF4-FFF2-40B4-BE49-F238E27FC236}">
                <a16:creationId xmlns:a16="http://schemas.microsoft.com/office/drawing/2014/main" xmlns="" id="{B0F0108D-412B-4AA6-B7D4-9B7D9E4E9EE6}"/>
              </a:ext>
            </a:extLst>
          </p:cNvPr>
          <p:cNvSpPr/>
          <p:nvPr/>
        </p:nvSpPr>
        <p:spPr>
          <a:xfrm>
            <a:off x="3200400" y="3810000"/>
            <a:ext cx="2743199" cy="152400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285965-5EB5-4D57-8342-ECE065037974}"/>
              </a:ext>
            </a:extLst>
          </p:cNvPr>
          <p:cNvSpPr/>
          <p:nvPr/>
        </p:nvSpPr>
        <p:spPr>
          <a:xfrm>
            <a:off x="3200400" y="3947160"/>
            <a:ext cx="2743199" cy="1234440"/>
          </a:xfrm>
          <a:prstGeom prst="rect">
            <a:avLst/>
          </a:pr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xmlns="" id="{847DB853-120C-4157-B805-5F984F39FBA8}"/>
              </a:ext>
            </a:extLst>
          </p:cNvPr>
          <p:cNvSpPr/>
          <p:nvPr/>
        </p:nvSpPr>
        <p:spPr>
          <a:xfrm rot="16200000" flipH="1">
            <a:off x="2804113" y="3188662"/>
            <a:ext cx="4880347" cy="1246227"/>
          </a:xfrm>
          <a:prstGeom prst="arc">
            <a:avLst>
              <a:gd name="adj1" fmla="val 10797142"/>
              <a:gd name="adj2" fmla="val 19597348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04BB758-779E-449D-BAC1-344DAD52B87B}"/>
              </a:ext>
            </a:extLst>
          </p:cNvPr>
          <p:cNvSpPr/>
          <p:nvPr/>
        </p:nvSpPr>
        <p:spPr>
          <a:xfrm>
            <a:off x="3200400" y="5181599"/>
            <a:ext cx="2743199" cy="12328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F18580CC-88B3-467E-A1BE-026B9F4736D2}"/>
              </a:ext>
            </a:extLst>
          </p:cNvPr>
          <p:cNvSpPr/>
          <p:nvPr/>
        </p:nvSpPr>
        <p:spPr>
          <a:xfrm rot="5400000">
            <a:off x="1457098" y="3202176"/>
            <a:ext cx="4880348" cy="1219201"/>
          </a:xfrm>
          <a:prstGeom prst="arc">
            <a:avLst>
              <a:gd name="adj1" fmla="val 10808677"/>
              <a:gd name="adj2" fmla="val 21526767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A6FC6523-15A4-4DFB-B543-7A7F5D0ADE02}"/>
              </a:ext>
            </a:extLst>
          </p:cNvPr>
          <p:cNvSpPr/>
          <p:nvPr/>
        </p:nvSpPr>
        <p:spPr>
          <a:xfrm rot="5400000">
            <a:off x="3868469" y="3245811"/>
            <a:ext cx="4727947" cy="1284328"/>
          </a:xfrm>
          <a:prstGeom prst="arc">
            <a:avLst>
              <a:gd name="adj1" fmla="val 10860370"/>
              <a:gd name="adj2" fmla="val 16356485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6923BC6-DF10-46B6-8778-2BC6A1DF395E}"/>
              </a:ext>
            </a:extLst>
          </p:cNvPr>
          <p:cNvCxnSpPr>
            <a:cxnSpLocks/>
            <a:stCxn id="8" idx="0"/>
            <a:endCxn id="11" idx="0"/>
          </p:cNvCxnSpPr>
          <p:nvPr/>
        </p:nvCxnSpPr>
        <p:spPr>
          <a:xfrm>
            <a:off x="5246315" y="1371615"/>
            <a:ext cx="1027559" cy="1573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DBDDC179-A85A-4A18-9EFD-6494C539EADF}"/>
              </a:ext>
            </a:extLst>
          </p:cNvPr>
          <p:cNvCxnSpPr>
            <a:cxnSpLocks/>
            <a:endCxn id="10" idx="0"/>
          </p:cNvCxnSpPr>
          <p:nvPr/>
        </p:nvCxnSpPr>
        <p:spPr>
          <a:xfrm flipV="1">
            <a:off x="2905589" y="1371728"/>
            <a:ext cx="997842" cy="15227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apezoid 15">
            <a:extLst>
              <a:ext uri="{FF2B5EF4-FFF2-40B4-BE49-F238E27FC236}">
                <a16:creationId xmlns:a16="http://schemas.microsoft.com/office/drawing/2014/main" xmlns="" id="{7E0F4F18-F1B1-480B-9DCC-4EA046016858}"/>
              </a:ext>
            </a:extLst>
          </p:cNvPr>
          <p:cNvSpPr/>
          <p:nvPr/>
        </p:nvSpPr>
        <p:spPr>
          <a:xfrm flipV="1">
            <a:off x="4191000" y="2074605"/>
            <a:ext cx="762000" cy="371288"/>
          </a:xfrm>
          <a:prstGeom prst="trapezoi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1E990B0C-9BD1-4A1F-82A0-DD97A58C1C96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6874558" y="3917225"/>
            <a:ext cx="49" cy="135786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xmlns="" id="{B0D3F098-3932-4ED5-9FB3-6E3D0CF55566}"/>
              </a:ext>
            </a:extLst>
          </p:cNvPr>
          <p:cNvSpPr/>
          <p:nvPr/>
        </p:nvSpPr>
        <p:spPr>
          <a:xfrm>
            <a:off x="6438659" y="5623473"/>
            <a:ext cx="1559822" cy="790986"/>
          </a:xfrm>
          <a:custGeom>
            <a:avLst/>
            <a:gdLst>
              <a:gd name="connsiteX0" fmla="*/ 1090591 w 1559822"/>
              <a:gd name="connsiteY0" fmla="*/ 108284 h 790986"/>
              <a:gd name="connsiteX1" fmla="*/ 1090591 w 1559822"/>
              <a:gd name="connsiteY1" fmla="*/ 108284 h 790986"/>
              <a:gd name="connsiteX2" fmla="*/ 922148 w 1559822"/>
              <a:gd name="connsiteY2" fmla="*/ 48126 h 790986"/>
              <a:gd name="connsiteX3" fmla="*/ 886054 w 1559822"/>
              <a:gd name="connsiteY3" fmla="*/ 36095 h 790986"/>
              <a:gd name="connsiteX4" fmla="*/ 837927 w 1559822"/>
              <a:gd name="connsiteY4" fmla="*/ 24063 h 790986"/>
              <a:gd name="connsiteX5" fmla="*/ 753706 w 1559822"/>
              <a:gd name="connsiteY5" fmla="*/ 0 h 790986"/>
              <a:gd name="connsiteX6" fmla="*/ 380727 w 1559822"/>
              <a:gd name="connsiteY6" fmla="*/ 12032 h 790986"/>
              <a:gd name="connsiteX7" fmla="*/ 236348 w 1559822"/>
              <a:gd name="connsiteY7" fmla="*/ 48126 h 790986"/>
              <a:gd name="connsiteX8" fmla="*/ 200254 w 1559822"/>
              <a:gd name="connsiteY8" fmla="*/ 60158 h 790986"/>
              <a:gd name="connsiteX9" fmla="*/ 116033 w 1559822"/>
              <a:gd name="connsiteY9" fmla="*/ 96253 h 790986"/>
              <a:gd name="connsiteX10" fmla="*/ 19780 w 1559822"/>
              <a:gd name="connsiteY10" fmla="*/ 180474 h 790986"/>
              <a:gd name="connsiteX11" fmla="*/ 19780 w 1559822"/>
              <a:gd name="connsiteY11" fmla="*/ 336884 h 790986"/>
              <a:gd name="connsiteX12" fmla="*/ 67906 w 1559822"/>
              <a:gd name="connsiteY12" fmla="*/ 348916 h 790986"/>
              <a:gd name="connsiteX13" fmla="*/ 116033 w 1559822"/>
              <a:gd name="connsiteY13" fmla="*/ 372979 h 790986"/>
              <a:gd name="connsiteX14" fmla="*/ 296506 w 1559822"/>
              <a:gd name="connsiteY14" fmla="*/ 421105 h 790986"/>
              <a:gd name="connsiteX15" fmla="*/ 332601 w 1559822"/>
              <a:gd name="connsiteY15" fmla="*/ 457200 h 790986"/>
              <a:gd name="connsiteX16" fmla="*/ 344633 w 1559822"/>
              <a:gd name="connsiteY16" fmla="*/ 493295 h 790986"/>
              <a:gd name="connsiteX17" fmla="*/ 308538 w 1559822"/>
              <a:gd name="connsiteY17" fmla="*/ 565484 h 790986"/>
              <a:gd name="connsiteX18" fmla="*/ 272443 w 1559822"/>
              <a:gd name="connsiteY18" fmla="*/ 577516 h 790986"/>
              <a:gd name="connsiteX19" fmla="*/ 236348 w 1559822"/>
              <a:gd name="connsiteY19" fmla="*/ 601579 h 790986"/>
              <a:gd name="connsiteX20" fmla="*/ 284475 w 1559822"/>
              <a:gd name="connsiteY20" fmla="*/ 649705 h 790986"/>
              <a:gd name="connsiteX21" fmla="*/ 525106 w 1559822"/>
              <a:gd name="connsiteY21" fmla="*/ 673768 h 790986"/>
              <a:gd name="connsiteX22" fmla="*/ 621359 w 1559822"/>
              <a:gd name="connsiteY22" fmla="*/ 685800 h 790986"/>
              <a:gd name="connsiteX23" fmla="*/ 657454 w 1559822"/>
              <a:gd name="connsiteY23" fmla="*/ 697832 h 790986"/>
              <a:gd name="connsiteX24" fmla="*/ 813864 w 1559822"/>
              <a:gd name="connsiteY24" fmla="*/ 733926 h 790986"/>
              <a:gd name="connsiteX25" fmla="*/ 970275 w 1559822"/>
              <a:gd name="connsiteY25" fmla="*/ 757990 h 790986"/>
              <a:gd name="connsiteX26" fmla="*/ 1042464 w 1559822"/>
              <a:gd name="connsiteY26" fmla="*/ 770021 h 790986"/>
              <a:gd name="connsiteX27" fmla="*/ 1271064 w 1559822"/>
              <a:gd name="connsiteY27" fmla="*/ 770021 h 790986"/>
              <a:gd name="connsiteX28" fmla="*/ 1307159 w 1559822"/>
              <a:gd name="connsiteY28" fmla="*/ 745958 h 790986"/>
              <a:gd name="connsiteX29" fmla="*/ 1355285 w 1559822"/>
              <a:gd name="connsiteY29" fmla="*/ 733926 h 790986"/>
              <a:gd name="connsiteX30" fmla="*/ 1427475 w 1559822"/>
              <a:gd name="connsiteY30" fmla="*/ 709863 h 790986"/>
              <a:gd name="connsiteX31" fmla="*/ 1463569 w 1559822"/>
              <a:gd name="connsiteY31" fmla="*/ 697832 h 790986"/>
              <a:gd name="connsiteX32" fmla="*/ 1523727 w 1559822"/>
              <a:gd name="connsiteY32" fmla="*/ 637674 h 790986"/>
              <a:gd name="connsiteX33" fmla="*/ 1535759 w 1559822"/>
              <a:gd name="connsiteY33" fmla="*/ 601579 h 790986"/>
              <a:gd name="connsiteX34" fmla="*/ 1559822 w 1559822"/>
              <a:gd name="connsiteY34" fmla="*/ 565484 h 790986"/>
              <a:gd name="connsiteX35" fmla="*/ 1547791 w 1559822"/>
              <a:gd name="connsiteY35" fmla="*/ 457200 h 790986"/>
              <a:gd name="connsiteX36" fmla="*/ 1535759 w 1559822"/>
              <a:gd name="connsiteY36" fmla="*/ 397042 h 790986"/>
              <a:gd name="connsiteX37" fmla="*/ 1499664 w 1559822"/>
              <a:gd name="connsiteY37" fmla="*/ 385011 h 790986"/>
              <a:gd name="connsiteX38" fmla="*/ 1210906 w 1559822"/>
              <a:gd name="connsiteY38" fmla="*/ 360947 h 790986"/>
              <a:gd name="connsiteX39" fmla="*/ 1174812 w 1559822"/>
              <a:gd name="connsiteY39" fmla="*/ 348916 h 790986"/>
              <a:gd name="connsiteX40" fmla="*/ 1150748 w 1559822"/>
              <a:gd name="connsiteY40" fmla="*/ 324853 h 790986"/>
              <a:gd name="connsiteX41" fmla="*/ 1078559 w 1559822"/>
              <a:gd name="connsiteY41" fmla="*/ 288758 h 790986"/>
              <a:gd name="connsiteX42" fmla="*/ 1054496 w 1559822"/>
              <a:gd name="connsiteY42" fmla="*/ 252663 h 790986"/>
              <a:gd name="connsiteX43" fmla="*/ 1042464 w 1559822"/>
              <a:gd name="connsiteY43" fmla="*/ 168442 h 790986"/>
              <a:gd name="connsiteX44" fmla="*/ 1078559 w 1559822"/>
              <a:gd name="connsiteY44" fmla="*/ 156411 h 790986"/>
              <a:gd name="connsiteX45" fmla="*/ 1090591 w 1559822"/>
              <a:gd name="connsiteY45" fmla="*/ 108284 h 79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559822" h="790986">
                <a:moveTo>
                  <a:pt x="1090591" y="108284"/>
                </a:moveTo>
                <a:lnTo>
                  <a:pt x="1090591" y="108284"/>
                </a:lnTo>
                <a:cubicBezTo>
                  <a:pt x="970609" y="63292"/>
                  <a:pt x="1026830" y="83020"/>
                  <a:pt x="922148" y="48126"/>
                </a:cubicBezTo>
                <a:cubicBezTo>
                  <a:pt x="910117" y="44116"/>
                  <a:pt x="898357" y="39171"/>
                  <a:pt x="886054" y="36095"/>
                </a:cubicBezTo>
                <a:cubicBezTo>
                  <a:pt x="870012" y="32084"/>
                  <a:pt x="853827" y="28606"/>
                  <a:pt x="837927" y="24063"/>
                </a:cubicBezTo>
                <a:cubicBezTo>
                  <a:pt x="717101" y="-10459"/>
                  <a:pt x="904163" y="37615"/>
                  <a:pt x="753706" y="0"/>
                </a:cubicBezTo>
                <a:cubicBezTo>
                  <a:pt x="629380" y="4011"/>
                  <a:pt x="504937" y="5318"/>
                  <a:pt x="380727" y="12032"/>
                </a:cubicBezTo>
                <a:cubicBezTo>
                  <a:pt x="322715" y="15168"/>
                  <a:pt x="290926" y="29933"/>
                  <a:pt x="236348" y="48126"/>
                </a:cubicBezTo>
                <a:cubicBezTo>
                  <a:pt x="224317" y="52137"/>
                  <a:pt x="211597" y="54486"/>
                  <a:pt x="200254" y="60158"/>
                </a:cubicBezTo>
                <a:cubicBezTo>
                  <a:pt x="140784" y="89893"/>
                  <a:pt x="169142" y="78549"/>
                  <a:pt x="116033" y="96253"/>
                </a:cubicBezTo>
                <a:cubicBezTo>
                  <a:pt x="45650" y="166636"/>
                  <a:pt x="79471" y="140681"/>
                  <a:pt x="19780" y="180474"/>
                </a:cubicBezTo>
                <a:cubicBezTo>
                  <a:pt x="1276" y="235983"/>
                  <a:pt x="-13455" y="263768"/>
                  <a:pt x="19780" y="336884"/>
                </a:cubicBezTo>
                <a:cubicBezTo>
                  <a:pt x="26623" y="351938"/>
                  <a:pt x="52423" y="343110"/>
                  <a:pt x="67906" y="348916"/>
                </a:cubicBezTo>
                <a:cubicBezTo>
                  <a:pt x="84700" y="355214"/>
                  <a:pt x="99991" y="364958"/>
                  <a:pt x="116033" y="372979"/>
                </a:cubicBezTo>
                <a:cubicBezTo>
                  <a:pt x="200485" y="457434"/>
                  <a:pt x="94838" y="367327"/>
                  <a:pt x="296506" y="421105"/>
                </a:cubicBezTo>
                <a:cubicBezTo>
                  <a:pt x="312947" y="425489"/>
                  <a:pt x="320569" y="445168"/>
                  <a:pt x="332601" y="457200"/>
                </a:cubicBezTo>
                <a:cubicBezTo>
                  <a:pt x="336612" y="469232"/>
                  <a:pt x="344633" y="480612"/>
                  <a:pt x="344633" y="493295"/>
                </a:cubicBezTo>
                <a:cubicBezTo>
                  <a:pt x="344633" y="510732"/>
                  <a:pt x="320704" y="555751"/>
                  <a:pt x="308538" y="565484"/>
                </a:cubicBezTo>
                <a:cubicBezTo>
                  <a:pt x="298635" y="573407"/>
                  <a:pt x="283787" y="571844"/>
                  <a:pt x="272443" y="577516"/>
                </a:cubicBezTo>
                <a:cubicBezTo>
                  <a:pt x="259509" y="583983"/>
                  <a:pt x="248380" y="593558"/>
                  <a:pt x="236348" y="601579"/>
                </a:cubicBezTo>
                <a:cubicBezTo>
                  <a:pt x="248988" y="639498"/>
                  <a:pt x="239751" y="643872"/>
                  <a:pt x="284475" y="649705"/>
                </a:cubicBezTo>
                <a:cubicBezTo>
                  <a:pt x="364408" y="660131"/>
                  <a:pt x="445118" y="663769"/>
                  <a:pt x="525106" y="673768"/>
                </a:cubicBezTo>
                <a:lnTo>
                  <a:pt x="621359" y="685800"/>
                </a:lnTo>
                <a:cubicBezTo>
                  <a:pt x="633391" y="689811"/>
                  <a:pt x="645218" y="694495"/>
                  <a:pt x="657454" y="697832"/>
                </a:cubicBezTo>
                <a:cubicBezTo>
                  <a:pt x="714589" y="713414"/>
                  <a:pt x="757733" y="723720"/>
                  <a:pt x="813864" y="733926"/>
                </a:cubicBezTo>
                <a:cubicBezTo>
                  <a:pt x="896400" y="748932"/>
                  <a:pt x="882394" y="744470"/>
                  <a:pt x="970275" y="757990"/>
                </a:cubicBezTo>
                <a:cubicBezTo>
                  <a:pt x="994386" y="761699"/>
                  <a:pt x="1018401" y="766011"/>
                  <a:pt x="1042464" y="770021"/>
                </a:cubicBezTo>
                <a:cubicBezTo>
                  <a:pt x="1131694" y="799765"/>
                  <a:pt x="1105742" y="796125"/>
                  <a:pt x="1271064" y="770021"/>
                </a:cubicBezTo>
                <a:cubicBezTo>
                  <a:pt x="1285347" y="767766"/>
                  <a:pt x="1293868" y="751654"/>
                  <a:pt x="1307159" y="745958"/>
                </a:cubicBezTo>
                <a:cubicBezTo>
                  <a:pt x="1322358" y="739444"/>
                  <a:pt x="1339447" y="738678"/>
                  <a:pt x="1355285" y="733926"/>
                </a:cubicBezTo>
                <a:cubicBezTo>
                  <a:pt x="1379580" y="726637"/>
                  <a:pt x="1403412" y="717884"/>
                  <a:pt x="1427475" y="709863"/>
                </a:cubicBezTo>
                <a:lnTo>
                  <a:pt x="1463569" y="697832"/>
                </a:lnTo>
                <a:cubicBezTo>
                  <a:pt x="1491786" y="613182"/>
                  <a:pt x="1449389" y="712012"/>
                  <a:pt x="1523727" y="637674"/>
                </a:cubicBezTo>
                <a:cubicBezTo>
                  <a:pt x="1532695" y="628706"/>
                  <a:pt x="1530087" y="612923"/>
                  <a:pt x="1535759" y="601579"/>
                </a:cubicBezTo>
                <a:cubicBezTo>
                  <a:pt x="1542226" y="588645"/>
                  <a:pt x="1551801" y="577516"/>
                  <a:pt x="1559822" y="565484"/>
                </a:cubicBezTo>
                <a:cubicBezTo>
                  <a:pt x="1555812" y="529389"/>
                  <a:pt x="1552927" y="493152"/>
                  <a:pt x="1547791" y="457200"/>
                </a:cubicBezTo>
                <a:cubicBezTo>
                  <a:pt x="1544899" y="436956"/>
                  <a:pt x="1547103" y="414057"/>
                  <a:pt x="1535759" y="397042"/>
                </a:cubicBezTo>
                <a:cubicBezTo>
                  <a:pt x="1528724" y="386490"/>
                  <a:pt x="1512174" y="387096"/>
                  <a:pt x="1499664" y="385011"/>
                </a:cubicBezTo>
                <a:cubicBezTo>
                  <a:pt x="1424900" y="372550"/>
                  <a:pt x="1272487" y="365053"/>
                  <a:pt x="1210906" y="360947"/>
                </a:cubicBezTo>
                <a:cubicBezTo>
                  <a:pt x="1198875" y="356937"/>
                  <a:pt x="1185687" y="355441"/>
                  <a:pt x="1174812" y="348916"/>
                </a:cubicBezTo>
                <a:cubicBezTo>
                  <a:pt x="1165085" y="343080"/>
                  <a:pt x="1159606" y="331939"/>
                  <a:pt x="1150748" y="324853"/>
                </a:cubicBezTo>
                <a:cubicBezTo>
                  <a:pt x="1117428" y="298197"/>
                  <a:pt x="1116683" y="301467"/>
                  <a:pt x="1078559" y="288758"/>
                </a:cubicBezTo>
                <a:cubicBezTo>
                  <a:pt x="1070538" y="276726"/>
                  <a:pt x="1061670" y="265218"/>
                  <a:pt x="1054496" y="252663"/>
                </a:cubicBezTo>
                <a:cubicBezTo>
                  <a:pt x="1040267" y="227762"/>
                  <a:pt x="1013797" y="197109"/>
                  <a:pt x="1042464" y="168442"/>
                </a:cubicBezTo>
                <a:cubicBezTo>
                  <a:pt x="1051432" y="159474"/>
                  <a:pt x="1066527" y="160421"/>
                  <a:pt x="1078559" y="156411"/>
                </a:cubicBezTo>
                <a:cubicBezTo>
                  <a:pt x="1063990" y="112706"/>
                  <a:pt x="1088586" y="116305"/>
                  <a:pt x="1090591" y="108284"/>
                </a:cubicBezTo>
                <a:close/>
              </a:path>
            </a:pathLst>
          </a:custGeom>
          <a:solidFill>
            <a:schemeClr val="tx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C643EF23-B527-4596-810B-96048A794E9B}"/>
              </a:ext>
            </a:extLst>
          </p:cNvPr>
          <p:cNvCxnSpPr>
            <a:cxnSpLocks/>
          </p:cNvCxnSpPr>
          <p:nvPr/>
        </p:nvCxnSpPr>
        <p:spPr>
          <a:xfrm>
            <a:off x="6874558" y="5275087"/>
            <a:ext cx="0" cy="516113"/>
          </a:xfrm>
          <a:prstGeom prst="line">
            <a:avLst/>
          </a:prstGeom>
          <a:ln w="57150"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43D21AA8-0D6C-4899-9B0F-514CCDD30B34}"/>
              </a:ext>
            </a:extLst>
          </p:cNvPr>
          <p:cNvSpPr/>
          <p:nvPr/>
        </p:nvSpPr>
        <p:spPr>
          <a:xfrm rot="18659208">
            <a:off x="1805626" y="1891269"/>
            <a:ext cx="1343152" cy="269191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22ECE7D-A4B4-460B-B90D-D035ECE05916}"/>
              </a:ext>
            </a:extLst>
          </p:cNvPr>
          <p:cNvSpPr txBox="1"/>
          <p:nvPr/>
        </p:nvSpPr>
        <p:spPr>
          <a:xfrm>
            <a:off x="477370" y="2445893"/>
            <a:ext cx="2048112" cy="163121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  <a:softEdge rad="127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Positive Emotions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Engagement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Relationships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Meaning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Achievement</a:t>
            </a:r>
          </a:p>
        </p:txBody>
      </p:sp>
    </p:spTree>
    <p:extLst>
      <p:ext uri="{BB962C8B-B14F-4D97-AF65-F5344CB8AC3E}">
        <p14:creationId xmlns:p14="http://schemas.microsoft.com/office/powerpoint/2010/main" val="367548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A6F1FF-65BE-4A6E-BE2A-4CFC189D7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Moral Elevation?</a:t>
            </a:r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xmlns="" id="{138F29F8-4DA6-48ED-B136-992027DA827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752600"/>
          <a:ext cx="8686800" cy="1600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489502"/>
            <a:ext cx="2362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1</a:t>
            </a:r>
            <a:r>
              <a:rPr lang="en-US" sz="2100" smtClean="0"/>
              <a:t>) Trigger</a:t>
            </a:r>
            <a:endParaRPr lang="en-US" sz="2100"/>
          </a:p>
        </p:txBody>
      </p:sp>
      <p:sp>
        <p:nvSpPr>
          <p:cNvPr id="5" name="TextBox 4"/>
          <p:cNvSpPr txBox="1"/>
          <p:nvPr/>
        </p:nvSpPr>
        <p:spPr>
          <a:xfrm>
            <a:off x="3276600" y="1489502"/>
            <a:ext cx="2362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2) Response</a:t>
            </a:r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1489502"/>
            <a:ext cx="2362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3</a:t>
            </a:r>
            <a:r>
              <a:rPr lang="en-US" sz="2100" dirty="0" smtClean="0"/>
              <a:t>) Behavior</a:t>
            </a:r>
            <a:endParaRPr lang="en-US" sz="21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8" t="7408" r="6250" b="7406"/>
          <a:stretch/>
        </p:blipFill>
        <p:spPr>
          <a:xfrm>
            <a:off x="457200" y="5702927"/>
            <a:ext cx="830913" cy="10058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98" t="4113" r="9743" b="3980"/>
          <a:stretch/>
        </p:blipFill>
        <p:spPr>
          <a:xfrm>
            <a:off x="1980174" y="3355334"/>
            <a:ext cx="839226" cy="10058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08" t="-323" r="4827" b="4906"/>
          <a:stretch/>
        </p:blipFill>
        <p:spPr>
          <a:xfrm>
            <a:off x="1066800" y="4463898"/>
            <a:ext cx="1061641" cy="10987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55" t="3973" r="6472" b="3912"/>
          <a:stretch/>
        </p:blipFill>
        <p:spPr>
          <a:xfrm>
            <a:off x="1980174" y="5702927"/>
            <a:ext cx="786908" cy="10058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5" t="8078" r="9545" b="6329"/>
          <a:stretch/>
        </p:blipFill>
        <p:spPr>
          <a:xfrm>
            <a:off x="457200" y="3346111"/>
            <a:ext cx="803270" cy="100584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81400" y="3353405"/>
            <a:ext cx="2133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/>
              <a:t>Emotional: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900" b="1" dirty="0" smtClean="0"/>
              <a:t>Inspired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900" b="1" dirty="0" smtClean="0"/>
              <a:t>Uplifted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900" b="1" dirty="0" smtClean="0"/>
              <a:t>Moved</a:t>
            </a:r>
          </a:p>
          <a:p>
            <a:endParaRPr lang="en-US" sz="1900" b="1" dirty="0"/>
          </a:p>
          <a:p>
            <a:r>
              <a:rPr lang="en-US" sz="1900" b="1" dirty="0"/>
              <a:t>Physical: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900" b="1" dirty="0"/>
              <a:t>Warmth in chest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900" b="1" dirty="0"/>
              <a:t>Lump in throat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900" b="1" dirty="0"/>
              <a:t>Chills/tingles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900" b="1" dirty="0"/>
              <a:t>Tears in eyes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57900" y="3346111"/>
            <a:ext cx="24765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i="1" dirty="0" smtClean="0">
                <a:solidFill>
                  <a:srgbClr val="FFFF00"/>
                </a:solidFill>
              </a:rPr>
              <a:t>“I want to become a better person”</a:t>
            </a:r>
          </a:p>
          <a:p>
            <a:pPr algn="ctr"/>
            <a:endParaRPr lang="en-US" sz="1900" b="1" i="1" dirty="0">
              <a:solidFill>
                <a:srgbClr val="FFFF00"/>
              </a:solidFill>
            </a:endParaRPr>
          </a:p>
          <a:p>
            <a:pPr algn="ctr"/>
            <a:r>
              <a:rPr lang="en-US" sz="1900" b="1" i="1" dirty="0" smtClean="0">
                <a:solidFill>
                  <a:srgbClr val="FFFF00"/>
                </a:solidFill>
              </a:rPr>
              <a:t>“I want to do something good for another”</a:t>
            </a:r>
          </a:p>
          <a:p>
            <a:pPr algn="ctr"/>
            <a:endParaRPr lang="en-US" sz="1900" b="1" i="1" dirty="0">
              <a:solidFill>
                <a:srgbClr val="FFFF00"/>
              </a:solidFill>
            </a:endParaRPr>
          </a:p>
          <a:p>
            <a:pPr algn="ctr"/>
            <a:r>
              <a:rPr lang="en-US" sz="1900" b="1" i="1" dirty="0" smtClean="0">
                <a:solidFill>
                  <a:srgbClr val="FFFF00"/>
                </a:solidFill>
              </a:rPr>
              <a:t>”I want to demonstrate BRAVERY, too”</a:t>
            </a:r>
            <a:endParaRPr lang="en-US" sz="19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483847-E7D2-4E1D-A60B-55C78BFEB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261D6E-AACA-44DA-B13A-6A8503DF8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Moral elevation leads to improved mental health symptoms and greater social functioning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79261D6E-AACA-44DA-B13A-6A8503DF8202}"/>
              </a:ext>
            </a:extLst>
          </p:cNvPr>
          <p:cNvSpPr txBox="1">
            <a:spLocks/>
          </p:cNvSpPr>
          <p:nvPr/>
        </p:nvSpPr>
        <p:spPr>
          <a:xfrm>
            <a:off x="457200" y="502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/>
              <a:t>PTSD and moral injury lead to distressing symptoms and significant impairment</a:t>
            </a:r>
          </a:p>
        </p:txBody>
      </p:sp>
      <p:sp>
        <p:nvSpPr>
          <p:cNvPr id="4" name="Up-Down Arrow 3"/>
          <p:cNvSpPr/>
          <p:nvPr/>
        </p:nvSpPr>
        <p:spPr>
          <a:xfrm>
            <a:off x="4000500" y="2749826"/>
            <a:ext cx="1143000" cy="2286000"/>
          </a:xfrm>
          <a:prstGeom prst="upDownArrow">
            <a:avLst>
              <a:gd name="adj1" fmla="val 50000"/>
              <a:gd name="adj2" fmla="val 55797"/>
            </a:avLst>
          </a:prstGeom>
          <a:gradFill>
            <a:gsLst>
              <a:gs pos="0">
                <a:srgbClr val="00B050"/>
              </a:gs>
              <a:gs pos="50000">
                <a:schemeClr val="tx2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3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A6F1FF-65BE-4A6E-BE2A-4CFC189D7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Moral Elevation and Trauma</a:t>
            </a:r>
            <a:endParaRPr lang="en-US" dirty="0"/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xmlns="" id="{138F29F8-4DA6-48ED-B136-992027DA827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1752600"/>
          <a:ext cx="8686800" cy="1600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489502"/>
            <a:ext cx="2362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1</a:t>
            </a:r>
            <a:r>
              <a:rPr lang="en-US" sz="2100" smtClean="0"/>
              <a:t>) Trigger</a:t>
            </a:r>
            <a:endParaRPr lang="en-US" sz="2100"/>
          </a:p>
        </p:txBody>
      </p:sp>
      <p:sp>
        <p:nvSpPr>
          <p:cNvPr id="5" name="TextBox 4"/>
          <p:cNvSpPr txBox="1"/>
          <p:nvPr/>
        </p:nvSpPr>
        <p:spPr>
          <a:xfrm>
            <a:off x="3276600" y="1489502"/>
            <a:ext cx="2362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2) Response</a:t>
            </a:r>
            <a:endParaRPr lang="en-US" sz="21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1489502"/>
            <a:ext cx="2362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3</a:t>
            </a:r>
            <a:r>
              <a:rPr lang="en-US" sz="2100" dirty="0" smtClean="0"/>
              <a:t>) Behavior</a:t>
            </a:r>
            <a:endParaRPr lang="en-US" sz="2100" dirty="0"/>
          </a:p>
        </p:txBody>
      </p:sp>
      <p:sp>
        <p:nvSpPr>
          <p:cNvPr id="11" name="Rounded Rectangle 10"/>
          <p:cNvSpPr/>
          <p:nvPr/>
        </p:nvSpPr>
        <p:spPr>
          <a:xfrm>
            <a:off x="3295650" y="4720283"/>
            <a:ext cx="2552700" cy="73866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6150807" y="4720938"/>
            <a:ext cx="2484664" cy="73800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41497" y="4720283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i="1" dirty="0" smtClean="0">
                <a:solidFill>
                  <a:schemeClr val="bg1"/>
                </a:solidFill>
              </a:rPr>
              <a:t>Avoidance &amp; Isolation</a:t>
            </a:r>
            <a:endParaRPr lang="en-US" sz="2100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4700" y="4881866"/>
            <a:ext cx="2514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i="1" smtClean="0">
                <a:solidFill>
                  <a:schemeClr val="bg1"/>
                </a:solidFill>
              </a:rPr>
              <a:t>Emotional Numbing</a:t>
            </a:r>
            <a:endParaRPr lang="en-US" sz="2100" i="1" dirty="0">
              <a:solidFill>
                <a:schemeClr val="bg1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463825" y="4662377"/>
            <a:ext cx="2511287" cy="1436116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0512" y="5041881"/>
            <a:ext cx="251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i="1" dirty="0" smtClean="0">
                <a:solidFill>
                  <a:schemeClr val="bg1"/>
                </a:solidFill>
              </a:rPr>
              <a:t>“No one can be trusted”</a:t>
            </a:r>
            <a:endParaRPr lang="en-US" sz="2100" i="1" dirty="0">
              <a:solidFill>
                <a:schemeClr val="bg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1374912" y="3353405"/>
            <a:ext cx="685800" cy="1218595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229100" y="3353405"/>
            <a:ext cx="685800" cy="1218595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033342" y="3352849"/>
            <a:ext cx="685800" cy="1218595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Callout 17"/>
          <p:cNvSpPr/>
          <p:nvPr/>
        </p:nvSpPr>
        <p:spPr>
          <a:xfrm>
            <a:off x="6666624" y="5606542"/>
            <a:ext cx="1419235" cy="718058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957141" y="5757822"/>
            <a:ext cx="838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i="1" smtClean="0">
                <a:solidFill>
                  <a:schemeClr val="bg1"/>
                </a:solidFill>
              </a:rPr>
              <a:t>MI</a:t>
            </a:r>
            <a:endParaRPr lang="en-US" sz="2100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84196" y="5578671"/>
            <a:ext cx="1575608" cy="773799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70907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Elevation in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24000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u="sng" dirty="0" smtClean="0"/>
              <a:t>“Walk the Walk” Award</a:t>
            </a:r>
            <a:r>
              <a:rPr lang="en-US" sz="2800" dirty="0" smtClean="0"/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dirty="0" smtClean="0"/>
              <a:t>In the past week, who demonstrated exemplary effort and behavior during treatment?</a:t>
            </a:r>
            <a:endParaRPr lang="en-US" sz="2800" i="1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862931"/>
            <a:ext cx="2328069" cy="2328069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371600" y="2434828"/>
            <a:ext cx="3505200" cy="1119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Elevation by Group</a:t>
            </a:r>
          </a:p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Measure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">
  <a:themeElements>
    <a:clrScheme name="Custom 1">
      <a:dk1>
        <a:sysClr val="windowText" lastClr="000000"/>
      </a:dk1>
      <a:lt1>
        <a:sysClr val="window" lastClr="FFFFFF"/>
      </a:lt1>
      <a:dk2>
        <a:srgbClr val="1F3864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14645</TotalTime>
  <Words>289</Words>
  <Application>Microsoft Macintosh PowerPoint</Application>
  <PresentationFormat>On-screen Show (4:3)</PresentationFormat>
  <Paragraphs>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Arial</vt:lpstr>
      <vt:lpstr>Presentation Template</vt:lpstr>
      <vt:lpstr>Custom Design</vt:lpstr>
      <vt:lpstr>The Role of Moral Elevation in PTSD and Moral Injury</vt:lpstr>
      <vt:lpstr>Outline</vt:lpstr>
      <vt:lpstr>Medical Model for Trauma</vt:lpstr>
      <vt:lpstr>Positive Overload Model</vt:lpstr>
      <vt:lpstr>Integrated Model</vt:lpstr>
      <vt:lpstr>What is Moral Elevation?</vt:lpstr>
      <vt:lpstr>Benefits</vt:lpstr>
      <vt:lpstr>Moral Elevation and Trauma</vt:lpstr>
      <vt:lpstr>Moral Elevation in Treatment</vt:lpstr>
      <vt:lpstr>Moral Elevation in Treatment</vt:lpstr>
      <vt:lpstr>What’s Next?</vt:lpstr>
      <vt:lpstr>Thank You!</vt:lpstr>
      <vt:lpstr>PowerPoint Presentation</vt:lpstr>
    </vt:vector>
  </TitlesOfParts>
  <Company>Veteran Affairs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Russell, Michael L.</dc:creator>
  <cp:lastModifiedBy>McGuire, Adam</cp:lastModifiedBy>
  <cp:revision>185</cp:revision>
  <dcterms:created xsi:type="dcterms:W3CDTF">2015-02-04T18:18:03Z</dcterms:created>
  <dcterms:modified xsi:type="dcterms:W3CDTF">2018-02-26T17:18:58Z</dcterms:modified>
</cp:coreProperties>
</file>