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81" r:id="rId4"/>
    <p:sldId id="288" r:id="rId5"/>
    <p:sldId id="289" r:id="rId6"/>
    <p:sldId id="265" r:id="rId7"/>
    <p:sldId id="290" r:id="rId8"/>
    <p:sldId id="287" r:id="rId9"/>
    <p:sldId id="286" r:id="rId10"/>
    <p:sldId id="258" r:id="rId11"/>
    <p:sldId id="282" r:id="rId12"/>
    <p:sldId id="285" r:id="rId13"/>
    <p:sldId id="294" r:id="rId14"/>
    <p:sldId id="292" r:id="rId15"/>
    <p:sldId id="291" r:id="rId16"/>
    <p:sldId id="293" r:id="rId17"/>
    <p:sldId id="275"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A3B"/>
    <a:srgbClr val="FEE6FB"/>
    <a:srgbClr val="4530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2" autoAdjust="0"/>
    <p:restoredTop sz="77778" autoAdjust="0"/>
  </p:normalViewPr>
  <p:slideViewPr>
    <p:cSldViewPr>
      <p:cViewPr varScale="1">
        <p:scale>
          <a:sx n="76" d="100"/>
          <a:sy n="76" d="100"/>
        </p:scale>
        <p:origin x="130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F2357EC3-8290-49F1-A699-CD51B2F78E0D}" type="datetimeFigureOut">
              <a:rPr lang="en-US" smtClean="0"/>
              <a:pPr/>
              <a:t>2/17/2016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B0E7736B-4109-4A3B-BAFE-E57B6C54D875}" type="slidenum">
              <a:rPr lang="en-US" smtClean="0"/>
              <a:pPr/>
              <a:t>‹#›</a:t>
            </a:fld>
            <a:endParaRPr lang="en-US"/>
          </a:p>
        </p:txBody>
      </p:sp>
    </p:spTree>
    <p:extLst>
      <p:ext uri="{BB962C8B-B14F-4D97-AF65-F5344CB8AC3E}">
        <p14:creationId xmlns:p14="http://schemas.microsoft.com/office/powerpoint/2010/main" val="4173819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0"/>
            <a:ext cx="2972421" cy="465138"/>
          </a:xfrm>
          <a:prstGeom prst="rect">
            <a:avLst/>
          </a:prstGeom>
        </p:spPr>
        <p:txBody>
          <a:bodyPr vert="horz" lIns="91440" tIns="45720" rIns="91440" bIns="45720" rtlCol="0"/>
          <a:lstStyle>
            <a:lvl1pPr algn="r">
              <a:defRPr sz="1200"/>
            </a:lvl1pPr>
          </a:lstStyle>
          <a:p>
            <a:fld id="{78370FC9-7972-4B60-A246-A7371BE5D12A}" type="datetimeFigureOut">
              <a:rPr lang="en-US" smtClean="0"/>
              <a:t>2/17/2016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1440" tIns="45720" rIns="91440" bIns="45720" rtlCol="0" anchor="b"/>
          <a:lstStyle>
            <a:lvl1pPr algn="r">
              <a:defRPr sz="1200"/>
            </a:lvl1pPr>
          </a:lstStyle>
          <a:p>
            <a:fld id="{B06BEAE5-7CE5-4663-9B15-1A6C7CAAE5E7}" type="slidenum">
              <a:rPr lang="en-US" smtClean="0"/>
              <a:t>‹#›</a:t>
            </a:fld>
            <a:endParaRPr lang="en-US"/>
          </a:p>
        </p:txBody>
      </p:sp>
    </p:spTree>
    <p:extLst>
      <p:ext uri="{BB962C8B-B14F-4D97-AF65-F5344CB8AC3E}">
        <p14:creationId xmlns:p14="http://schemas.microsoft.com/office/powerpoint/2010/main" val="4134672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en.wikipedia.org/wiki/Vietnam_War" TargetMode="External"/><Relationship Id="rId13" Type="http://schemas.openxmlformats.org/officeDocument/2006/relationships/hyperlink" Target="https://en.wikipedia.org/wiki/War_on_Terror" TargetMode="External"/><Relationship Id="rId3" Type="http://schemas.openxmlformats.org/officeDocument/2006/relationships/hyperlink" Target="https://en.wikipedia.org/w/index.php?title=United_States_military_casualties_of_war&amp;action=edit&amp;section=2" TargetMode="External"/><Relationship Id="rId7" Type="http://schemas.openxmlformats.org/officeDocument/2006/relationships/hyperlink" Target="https://en.wikipedia.org/wiki/World_War_I" TargetMode="External"/><Relationship Id="rId12" Type="http://schemas.openxmlformats.org/officeDocument/2006/relationships/hyperlink" Target="https://en.wikipedia.org/wiki/Mexican%E2%80%93American_War"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en.wikipedia.org/wiki/World_War_II" TargetMode="External"/><Relationship Id="rId11" Type="http://schemas.openxmlformats.org/officeDocument/2006/relationships/hyperlink" Target="https://en.wikipedia.org/wiki/War_of_1812" TargetMode="External"/><Relationship Id="rId5" Type="http://schemas.openxmlformats.org/officeDocument/2006/relationships/hyperlink" Target="https://en.wikipedia.org/wiki/United_States_military_casualties_of_war#cite_note-91" TargetMode="External"/><Relationship Id="rId10" Type="http://schemas.openxmlformats.org/officeDocument/2006/relationships/hyperlink" Target="https://en.wikipedia.org/wiki/American_Revolutionary_War" TargetMode="External"/><Relationship Id="rId4" Type="http://schemas.openxmlformats.org/officeDocument/2006/relationships/hyperlink" Target="https://en.wikipedia.org/wiki/American_Civil_War" TargetMode="External"/><Relationship Id="rId9" Type="http://schemas.openxmlformats.org/officeDocument/2006/relationships/hyperlink" Target="https://en.wikipedia.org/wiki/Korean_War" TargetMode="External"/><Relationship Id="rId14" Type="http://schemas.openxmlformats.org/officeDocument/2006/relationships/hyperlink" Target="https://en.wikipedia.org/wiki/Philippine%E2%80%93American_War"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6BEAE5-7CE5-4663-9B15-1A6C7CAAE5E7}" type="slidenum">
              <a:rPr lang="en-US" smtClean="0"/>
              <a:t>1</a:t>
            </a:fld>
            <a:endParaRPr lang="en-US"/>
          </a:p>
        </p:txBody>
      </p:sp>
    </p:spTree>
    <p:extLst>
      <p:ext uri="{BB962C8B-B14F-4D97-AF65-F5344CB8AC3E}">
        <p14:creationId xmlns:p14="http://schemas.microsoft.com/office/powerpoint/2010/main" val="786135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 </a:t>
            </a:r>
            <a:r>
              <a:rPr lang="en-US" dirty="0" smtClean="0"/>
              <a:t>with the survivors of </a:t>
            </a:r>
            <a:r>
              <a:rPr lang="en-US" dirty="0" smtClean="0"/>
              <a:t>deployment for me started</a:t>
            </a:r>
            <a:r>
              <a:rPr lang="en-US" baseline="0" dirty="0" smtClean="0"/>
              <a:t> with a study of transition from DoD medical care to VA care</a:t>
            </a:r>
            <a:r>
              <a:rPr lang="en-US" dirty="0" smtClean="0"/>
              <a:t>. </a:t>
            </a:r>
            <a:endParaRPr lang="en-US" dirty="0" smtClean="0"/>
          </a:p>
          <a:p>
            <a:r>
              <a:rPr lang="en-US" dirty="0" smtClean="0"/>
              <a:t>This little</a:t>
            </a:r>
            <a:r>
              <a:rPr lang="en-US" baseline="0" dirty="0" smtClean="0"/>
              <a:t> study asked what % of Wounded Warriors (inpatients) transitioned into VA care after discharge from DoD hospital. </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10</a:t>
            </a:fld>
            <a:endParaRPr lang="en-US"/>
          </a:p>
        </p:txBody>
      </p:sp>
    </p:spTree>
    <p:extLst>
      <p:ext uri="{BB962C8B-B14F-4D97-AF65-F5344CB8AC3E}">
        <p14:creationId xmlns:p14="http://schemas.microsoft.com/office/powerpoint/2010/main" val="624751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the data from DoD</a:t>
            </a:r>
            <a:r>
              <a:rPr lang="en-US" baseline="0" dirty="0" smtClean="0"/>
              <a:t> to VA </a:t>
            </a:r>
            <a:r>
              <a:rPr lang="en-US" dirty="0" smtClean="0"/>
              <a:t>was</a:t>
            </a:r>
            <a:r>
              <a:rPr lang="en-US" baseline="0" dirty="0" smtClean="0"/>
              <a:t> a matter of driving an encrypted hard drive a few miles across town (from Fort Sam Houston to the Audie Murphy VA Medical Center). </a:t>
            </a:r>
          </a:p>
          <a:p>
            <a:r>
              <a:rPr lang="en-US" baseline="0" dirty="0" smtClean="0"/>
              <a:t>But it was a regulatory matter of great magnitude. </a:t>
            </a:r>
          </a:p>
          <a:p>
            <a:r>
              <a:rPr lang="en-US" baseline="0" dirty="0" smtClean="0"/>
              <a:t>Regulatory barriers are still in place as DoD and VA try to protect the privacy of military personnel and veterans. </a:t>
            </a:r>
          </a:p>
          <a:p>
            <a:r>
              <a:rPr lang="en-US" baseline="0" dirty="0" smtClean="0"/>
              <a:t>The process used in the study could not be generalized. Once the DoD collaborator was deployed and retired out of the military, the ability to transfer data ended. </a:t>
            </a:r>
          </a:p>
        </p:txBody>
      </p:sp>
      <p:sp>
        <p:nvSpPr>
          <p:cNvPr id="4" name="Slide Number Placeholder 3"/>
          <p:cNvSpPr>
            <a:spLocks noGrp="1"/>
          </p:cNvSpPr>
          <p:nvPr>
            <p:ph type="sldNum" sz="quarter" idx="10"/>
          </p:nvPr>
        </p:nvSpPr>
        <p:spPr/>
        <p:txBody>
          <a:bodyPr/>
          <a:lstStyle/>
          <a:p>
            <a:fld id="{B06BEAE5-7CE5-4663-9B15-1A6C7CAAE5E7}" type="slidenum">
              <a:rPr lang="en-US" smtClean="0"/>
              <a:t>11</a:t>
            </a:fld>
            <a:endParaRPr lang="en-US"/>
          </a:p>
        </p:txBody>
      </p:sp>
    </p:spTree>
    <p:extLst>
      <p:ext uri="{BB962C8B-B14F-4D97-AF65-F5344CB8AC3E}">
        <p14:creationId xmlns:p14="http://schemas.microsoft.com/office/powerpoint/2010/main" val="624751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study, we found that only 25% of the Wounded</a:t>
            </a:r>
            <a:r>
              <a:rPr lang="en-US" baseline="0" dirty="0" smtClean="0"/>
              <a:t> Warriors turned up in VA care within 3 years of </a:t>
            </a:r>
            <a:r>
              <a:rPr lang="en-US" baseline="0" dirty="0" smtClean="0"/>
              <a:t>discharge from DoD hospital. </a:t>
            </a:r>
            <a:endParaRPr lang="en-US" baseline="0" dirty="0" smtClean="0"/>
          </a:p>
          <a:p>
            <a:r>
              <a:rPr lang="en-US" baseline="0" dirty="0" smtClean="0"/>
              <a:t>Mostly they came to get mental health care. Depression and post-traumatic stress disorder are prevalent post-deployment, </a:t>
            </a:r>
          </a:p>
          <a:p>
            <a:r>
              <a:rPr lang="en-US" baseline="0" dirty="0" smtClean="0"/>
              <a:t>And VA has the expertise to treat Veterans dealing with these problems. </a:t>
            </a:r>
          </a:p>
          <a:p>
            <a:r>
              <a:rPr lang="en-US" dirty="0" smtClean="0"/>
              <a:t>(Brooke</a:t>
            </a:r>
            <a:r>
              <a:rPr lang="en-US" baseline="0" dirty="0" smtClean="0"/>
              <a:t> </a:t>
            </a:r>
            <a:r>
              <a:rPr lang="en-US" baseline="0" dirty="0" smtClean="0"/>
              <a:t>Army Medical Center and the United States Army Institute of Surgical Research – now San Antonio Military Medical Center (SAMMC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12</a:t>
            </a:fld>
            <a:endParaRPr lang="en-US"/>
          </a:p>
        </p:txBody>
      </p:sp>
    </p:spTree>
    <p:extLst>
      <p:ext uri="{BB962C8B-B14F-4D97-AF65-F5344CB8AC3E}">
        <p14:creationId xmlns:p14="http://schemas.microsoft.com/office/powerpoint/2010/main" val="3731320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13</a:t>
            </a:fld>
            <a:endParaRPr lang="en-US"/>
          </a:p>
        </p:txBody>
      </p:sp>
    </p:spTree>
    <p:extLst>
      <p:ext uri="{BB962C8B-B14F-4D97-AF65-F5344CB8AC3E}">
        <p14:creationId xmlns:p14="http://schemas.microsoft.com/office/powerpoint/2010/main" val="3845222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spend a lot of time studying care equity. Here are 2 examples.</a:t>
            </a:r>
            <a:endParaRPr lang="en-US" baseline="0" dirty="0" smtClean="0"/>
          </a:p>
        </p:txBody>
      </p:sp>
      <p:sp>
        <p:nvSpPr>
          <p:cNvPr id="4" name="Slide Number Placeholder 3"/>
          <p:cNvSpPr>
            <a:spLocks noGrp="1"/>
          </p:cNvSpPr>
          <p:nvPr>
            <p:ph type="sldNum" sz="quarter" idx="10"/>
          </p:nvPr>
        </p:nvSpPr>
        <p:spPr/>
        <p:txBody>
          <a:bodyPr/>
          <a:lstStyle/>
          <a:p>
            <a:fld id="{B06BEAE5-7CE5-4663-9B15-1A6C7CAAE5E7}" type="slidenum">
              <a:rPr lang="en-US" smtClean="0"/>
              <a:t>14</a:t>
            </a:fld>
            <a:endParaRPr lang="en-US"/>
          </a:p>
        </p:txBody>
      </p:sp>
    </p:spTree>
    <p:extLst>
      <p:ext uri="{BB962C8B-B14F-4D97-AF65-F5344CB8AC3E}">
        <p14:creationId xmlns:p14="http://schemas.microsoft.com/office/powerpoint/2010/main" val="3619332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spend a lot of time studying care equity. Here are 3 examples.</a:t>
            </a:r>
          </a:p>
          <a:p>
            <a:r>
              <a:rPr lang="en-US" baseline="0" dirty="0" smtClean="0"/>
              <a:t>As </a:t>
            </a:r>
            <a:r>
              <a:rPr lang="en-US" baseline="0" dirty="0" smtClean="0"/>
              <a:t>scientists, we need access to veterans or their data to figure out how to make health care better, more relevant, and timely. </a:t>
            </a:r>
          </a:p>
          <a:p>
            <a:r>
              <a:rPr lang="en-US" baseline="0" dirty="0" smtClean="0"/>
              <a:t>I can access the medical care data on 5.5 M VA patients per year. </a:t>
            </a:r>
          </a:p>
          <a:p>
            <a:r>
              <a:rPr lang="en-US" baseline="0" dirty="0" smtClean="0"/>
              <a:t>Heart </a:t>
            </a:r>
            <a:r>
              <a:rPr lang="en-US" baseline="0" dirty="0" smtClean="0"/>
              <a:t>disease is still a concern. </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15</a:t>
            </a:fld>
            <a:endParaRPr lang="en-US"/>
          </a:p>
        </p:txBody>
      </p:sp>
    </p:spTree>
    <p:extLst>
      <p:ext uri="{BB962C8B-B14F-4D97-AF65-F5344CB8AC3E}">
        <p14:creationId xmlns:p14="http://schemas.microsoft.com/office/powerpoint/2010/main" val="727890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am involved</a:t>
            </a:r>
            <a:r>
              <a:rPr lang="en-US" baseline="0" dirty="0" smtClean="0"/>
              <a:t> in a new survey study. </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16</a:t>
            </a:fld>
            <a:endParaRPr lang="en-US"/>
          </a:p>
        </p:txBody>
      </p:sp>
    </p:spTree>
    <p:extLst>
      <p:ext uri="{BB962C8B-B14F-4D97-AF65-F5344CB8AC3E}">
        <p14:creationId xmlns:p14="http://schemas.microsoft.com/office/powerpoint/2010/main" val="406335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6BEAE5-7CE5-4663-9B15-1A6C7CAAE5E7}" type="slidenum">
              <a:rPr lang="en-US" smtClean="0"/>
              <a:t>17</a:t>
            </a:fld>
            <a:endParaRPr lang="en-US"/>
          </a:p>
        </p:txBody>
      </p:sp>
    </p:spTree>
    <p:extLst>
      <p:ext uri="{BB962C8B-B14F-4D97-AF65-F5344CB8AC3E}">
        <p14:creationId xmlns:p14="http://schemas.microsoft.com/office/powerpoint/2010/main" val="981542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6BEAE5-7CE5-4663-9B15-1A6C7CAAE5E7}" type="slidenum">
              <a:rPr lang="en-US" smtClean="0"/>
              <a:t>2</a:t>
            </a:fld>
            <a:endParaRPr lang="en-US"/>
          </a:p>
        </p:txBody>
      </p:sp>
    </p:spTree>
    <p:extLst>
      <p:ext uri="{BB962C8B-B14F-4D97-AF65-F5344CB8AC3E}">
        <p14:creationId xmlns:p14="http://schemas.microsoft.com/office/powerpoint/2010/main" val="890435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HSR - When I got into this area of research, I was an unemployed</a:t>
            </a:r>
            <a:r>
              <a:rPr lang="en-US" baseline="0" dirty="0" smtClean="0"/>
              <a:t> English &amp; French lit major who took a part-time job as an RA doing field work for a survey project. I had an aptitude for the data programming and eventually landed in the VA in 1996.  My early work was for the Long Term Mental Health study.  </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3</a:t>
            </a:fld>
            <a:endParaRPr lang="en-US"/>
          </a:p>
        </p:txBody>
      </p:sp>
    </p:spTree>
    <p:extLst>
      <p:ext uri="{BB962C8B-B14F-4D97-AF65-F5344CB8AC3E}">
        <p14:creationId xmlns:p14="http://schemas.microsoft.com/office/powerpoint/2010/main" val="624751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moved into related studies. In 2003-2006, we studied inpatient</a:t>
            </a:r>
            <a:r>
              <a:rPr lang="en-US" baseline="0" dirty="0" smtClean="0"/>
              <a:t> deaths. I did a sub-study looking at schizophrenia. </a:t>
            </a:r>
            <a:r>
              <a:rPr lang="en-US" dirty="0" smtClean="0"/>
              <a:t>Unforeseen </a:t>
            </a:r>
            <a:r>
              <a:rPr lang="en-US" dirty="0" smtClean="0"/>
              <a:t>death: </a:t>
            </a:r>
            <a:r>
              <a:rPr lang="en-US" dirty="0" smtClean="0"/>
              <a:t>Critical</a:t>
            </a:r>
            <a:r>
              <a:rPr lang="en-US" baseline="0" dirty="0" smtClean="0"/>
              <a:t> factors were (a) schizophrenia and (b) </a:t>
            </a:r>
            <a:r>
              <a:rPr lang="en-US" dirty="0" smtClean="0"/>
              <a:t>no </a:t>
            </a:r>
            <a:r>
              <a:rPr lang="en-US" dirty="0" smtClean="0"/>
              <a:t>system</a:t>
            </a:r>
            <a:r>
              <a:rPr lang="en-US" baseline="0" dirty="0" smtClean="0"/>
              <a:t> contact during prior 12 months – no preventive </a:t>
            </a:r>
            <a:r>
              <a:rPr lang="en-US" baseline="0" dirty="0" smtClean="0"/>
              <a:t>medicine. (A) and (b) were a lethal synergistic combination. I continued to do research into preventive care for vulnerable VA patients. </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4</a:t>
            </a:fld>
            <a:endParaRPr lang="en-US"/>
          </a:p>
        </p:txBody>
      </p:sp>
    </p:spTree>
    <p:extLst>
      <p:ext uri="{BB962C8B-B14F-4D97-AF65-F5344CB8AC3E}">
        <p14:creationId xmlns:p14="http://schemas.microsoft.com/office/powerpoint/2010/main" val="1412959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this</a:t>
            </a:r>
            <a:r>
              <a:rPr lang="en-US" baseline="0" dirty="0" smtClean="0"/>
              <a:t> time, 9/11 happened. I wrote a small proposal that was funded to survey VA patients in Ann Arbor and downtown Manhattan. </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5</a:t>
            </a:fld>
            <a:endParaRPr lang="en-US"/>
          </a:p>
        </p:txBody>
      </p:sp>
    </p:spTree>
    <p:extLst>
      <p:ext uri="{BB962C8B-B14F-4D97-AF65-F5344CB8AC3E}">
        <p14:creationId xmlns:p14="http://schemas.microsoft.com/office/powerpoint/2010/main" val="658861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a:t>
            </a:r>
            <a:r>
              <a:rPr lang="en-US" sz="1100" baseline="0" dirty="0" smtClean="0"/>
              <a:t> focus of the American people is on veterans because of our operations in the Middle East over the past 15 years. While we tend to speak of veterans returning from Iraq and Afghanistan, OEF/OIF veterans are US military personnel deployed to any of these countries, regions, or bodies of water. </a:t>
            </a:r>
            <a:endParaRPr lang="en-US" sz="1100" dirty="0"/>
          </a:p>
        </p:txBody>
      </p:sp>
      <p:sp>
        <p:nvSpPr>
          <p:cNvPr id="4" name="Slide Number Placeholder 3"/>
          <p:cNvSpPr>
            <a:spLocks noGrp="1"/>
          </p:cNvSpPr>
          <p:nvPr>
            <p:ph type="sldNum" sz="quarter" idx="10"/>
          </p:nvPr>
        </p:nvSpPr>
        <p:spPr/>
        <p:txBody>
          <a:bodyPr/>
          <a:lstStyle/>
          <a:p>
            <a:fld id="{B06BEAE5-7CE5-4663-9B15-1A6C7CAAE5E7}" type="slidenum">
              <a:rPr lang="en-US" smtClean="0"/>
              <a:t>6</a:t>
            </a:fld>
            <a:endParaRPr lang="en-US"/>
          </a:p>
        </p:txBody>
      </p:sp>
    </p:spTree>
    <p:extLst>
      <p:ext uri="{BB962C8B-B14F-4D97-AF65-F5344CB8AC3E}">
        <p14:creationId xmlns:p14="http://schemas.microsoft.com/office/powerpoint/2010/main" val="1406223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a:t>
            </a:r>
            <a:r>
              <a:rPr lang="en-US" baseline="0" dirty="0" smtClean="0"/>
              <a:t> picture. </a:t>
            </a:r>
          </a:p>
          <a:p>
            <a:r>
              <a:rPr lang="en-US" dirty="0" smtClean="0"/>
              <a:t>This is</a:t>
            </a:r>
            <a:r>
              <a:rPr lang="en-US" baseline="0" dirty="0" smtClean="0"/>
              <a:t> where we have been sending our troops, ranging from eastern Europe to India</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7</a:t>
            </a:fld>
            <a:endParaRPr lang="en-US"/>
          </a:p>
        </p:txBody>
      </p:sp>
    </p:spTree>
    <p:extLst>
      <p:ext uri="{BB962C8B-B14F-4D97-AF65-F5344CB8AC3E}">
        <p14:creationId xmlns:p14="http://schemas.microsoft.com/office/powerpoint/2010/main" val="426442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Not a very “deadly” war, relatively</a:t>
            </a:r>
            <a:r>
              <a:rPr lang="en-US" sz="1200" b="0" i="0" kern="1200" baseline="0" dirty="0" smtClean="0">
                <a:solidFill>
                  <a:schemeClr val="tx1"/>
                </a:solidFill>
                <a:effectLst/>
                <a:latin typeface="+mn-lt"/>
                <a:ea typeface="+mn-ea"/>
                <a:cs typeface="+mn-cs"/>
              </a:rPr>
              <a:t> speaking, but look at the ratio of Wounded to Died – 8:1, </a:t>
            </a:r>
            <a:r>
              <a:rPr lang="en-US" sz="1200" b="0" i="0" kern="1200" baseline="0" dirty="0" smtClean="0">
                <a:solidFill>
                  <a:schemeClr val="tx1"/>
                </a:solidFill>
                <a:effectLst/>
                <a:latin typeface="+mn-lt"/>
                <a:ea typeface="+mn-ea"/>
                <a:cs typeface="+mn-cs"/>
              </a:rPr>
              <a:t>10:1. Soldiers survive. They come home. Their wounds need care. </a:t>
            </a:r>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Wars ranked by total number of U.S. military deaths[</a:t>
            </a:r>
            <a:r>
              <a:rPr lang="en-US" sz="1200" b="0" i="0" u="none" strike="noStrike" kern="1200" dirty="0" smtClean="0">
                <a:solidFill>
                  <a:schemeClr val="tx1"/>
                </a:solidFill>
                <a:effectLst/>
                <a:latin typeface="+mn-lt"/>
                <a:ea typeface="+mn-ea"/>
                <a:cs typeface="+mn-cs"/>
                <a:hlinkClick r:id="rId3" tooltip="Edit section: Wars ranked by total number of U.S. military deaths"/>
              </a:rPr>
              <a:t>edit</a:t>
            </a:r>
            <a:r>
              <a:rPr lang="en-US" sz="1200" b="0" i="0" kern="1200" dirty="0" smtClean="0">
                <a:solidFill>
                  <a:schemeClr val="tx1"/>
                </a:solidFill>
                <a:effectLst/>
                <a:latin typeface="+mn-lt"/>
                <a:ea typeface="+mn-ea"/>
                <a:cs typeface="+mn-cs"/>
              </a:rPr>
              <a:t>]</a:t>
            </a:r>
          </a:p>
          <a:p>
            <a:r>
              <a:rPr lang="en-US" sz="1200" dirty="0" smtClean="0"/>
              <a:t>Rank, War, Years, Deaths, Deaths per Day, US Population in First Year of War, Deaths per Population (year)</a:t>
            </a:r>
          </a:p>
          <a:p>
            <a:r>
              <a:rPr lang="en-US" sz="1200" dirty="0" smtClean="0">
                <a:effectLst/>
              </a:rPr>
              <a:t>1 </a:t>
            </a:r>
            <a:r>
              <a:rPr lang="en-US" sz="1200" u="none" strike="noStrike" kern="1200" dirty="0" smtClean="0">
                <a:solidFill>
                  <a:schemeClr val="tx1"/>
                </a:solidFill>
                <a:effectLst/>
                <a:latin typeface="+mn-lt"/>
                <a:ea typeface="+mn-ea"/>
                <a:cs typeface="+mn-cs"/>
                <a:hlinkClick r:id="rId4" tooltip="American Civil War"/>
              </a:rPr>
              <a:t>American Civil War</a:t>
            </a:r>
            <a:r>
              <a:rPr lang="en-US" sz="1200" u="none" strike="noStrike" kern="1200" dirty="0" smtClean="0">
                <a:solidFill>
                  <a:schemeClr val="tx1"/>
                </a:solidFill>
                <a:effectLst/>
                <a:latin typeface="+mn-lt"/>
                <a:ea typeface="+mn-ea"/>
                <a:cs typeface="+mn-cs"/>
              </a:rPr>
              <a:t> </a:t>
            </a:r>
            <a:r>
              <a:rPr lang="en-US" sz="1200" dirty="0" smtClean="0">
                <a:effectLst/>
              </a:rPr>
              <a:t>1861–1865:</a:t>
            </a:r>
            <a:r>
              <a:rPr lang="en-US" sz="1200" baseline="0" dirty="0" smtClean="0">
                <a:effectLst/>
              </a:rPr>
              <a:t>              </a:t>
            </a:r>
            <a:r>
              <a:rPr lang="en-US" sz="1200" dirty="0" smtClean="0">
                <a:effectLst/>
              </a:rPr>
              <a:t>750,000</a:t>
            </a:r>
            <a:r>
              <a:rPr lang="en-US" sz="1200" b="0" i="0" u="none" strike="noStrike" kern="1200" baseline="30000" dirty="0" smtClean="0">
                <a:solidFill>
                  <a:schemeClr val="tx1"/>
                </a:solidFill>
                <a:effectLst/>
                <a:latin typeface="+mn-lt"/>
                <a:ea typeface="+mn-ea"/>
                <a:cs typeface="+mn-cs"/>
                <a:hlinkClick r:id="rId5"/>
              </a:rPr>
              <a:t>[91]</a:t>
            </a:r>
            <a:r>
              <a:rPr lang="en-US" sz="1200" b="0" i="0" u="none" strike="noStrike" kern="1200" baseline="30000" dirty="0" smtClean="0">
                <a:solidFill>
                  <a:schemeClr val="tx1"/>
                </a:solidFill>
                <a:effectLst/>
                <a:latin typeface="+mn-lt"/>
                <a:ea typeface="+mn-ea"/>
                <a:cs typeface="+mn-cs"/>
              </a:rPr>
              <a:t> </a:t>
            </a:r>
            <a:r>
              <a:rPr lang="en-US" sz="1200" u="sng" dirty="0" smtClean="0">
                <a:effectLst/>
              </a:rPr>
              <a:t>420</a:t>
            </a:r>
            <a:r>
              <a:rPr lang="en-US" sz="1200" dirty="0" smtClean="0">
                <a:effectLst/>
              </a:rPr>
              <a:t>   31,443,000   2.385% (1860)</a:t>
            </a:r>
          </a:p>
          <a:p>
            <a:r>
              <a:rPr lang="en-US" sz="1200" dirty="0" smtClean="0">
                <a:effectLst/>
              </a:rPr>
              <a:t>2 </a:t>
            </a:r>
            <a:r>
              <a:rPr lang="en-US" sz="1200" u="none" strike="noStrike" kern="1200" dirty="0" smtClean="0">
                <a:solidFill>
                  <a:schemeClr val="tx1"/>
                </a:solidFill>
                <a:effectLst/>
                <a:latin typeface="+mn-lt"/>
                <a:ea typeface="+mn-ea"/>
                <a:cs typeface="+mn-cs"/>
                <a:hlinkClick r:id="rId6" tooltip="World War II"/>
              </a:rPr>
              <a:t>World War II</a:t>
            </a:r>
            <a:r>
              <a:rPr lang="en-US" sz="1200" u="none" strike="noStrike" kern="1200" dirty="0" smtClean="0">
                <a:solidFill>
                  <a:schemeClr val="tx1"/>
                </a:solidFill>
                <a:effectLst/>
                <a:latin typeface="+mn-lt"/>
                <a:ea typeface="+mn-ea"/>
                <a:cs typeface="+mn-cs"/>
              </a:rPr>
              <a:t> </a:t>
            </a:r>
            <a:r>
              <a:rPr lang="en-US" sz="1200" dirty="0" smtClean="0">
                <a:effectLst/>
              </a:rPr>
              <a:t>1941–1945:         </a:t>
            </a:r>
            <a:r>
              <a:rPr lang="en-US" sz="1200" baseline="0" dirty="0" smtClean="0">
                <a:effectLst/>
              </a:rPr>
              <a:t>             </a:t>
            </a:r>
            <a:r>
              <a:rPr lang="en-US" sz="1200" dirty="0" smtClean="0">
                <a:effectLst/>
              </a:rPr>
              <a:t>405,399    </a:t>
            </a:r>
            <a:r>
              <a:rPr lang="en-US" sz="1200" u="sng" dirty="0" smtClean="0">
                <a:effectLst/>
              </a:rPr>
              <a:t>297</a:t>
            </a:r>
            <a:r>
              <a:rPr lang="en-US" sz="1200" dirty="0" smtClean="0">
                <a:effectLst/>
              </a:rPr>
              <a:t>  133,402,000   0.307% (1940)</a:t>
            </a:r>
          </a:p>
          <a:p>
            <a:r>
              <a:rPr lang="en-US" sz="1200" dirty="0" smtClean="0">
                <a:effectLst/>
              </a:rPr>
              <a:t>3 </a:t>
            </a:r>
            <a:r>
              <a:rPr lang="en-US" sz="1200" u="none" strike="noStrike" kern="1200" dirty="0" smtClean="0">
                <a:solidFill>
                  <a:schemeClr val="tx1"/>
                </a:solidFill>
                <a:effectLst/>
                <a:latin typeface="+mn-lt"/>
                <a:ea typeface="+mn-ea"/>
                <a:cs typeface="+mn-cs"/>
                <a:hlinkClick r:id="rId7" tooltip="World War I"/>
              </a:rPr>
              <a:t>World War I</a:t>
            </a:r>
            <a:r>
              <a:rPr lang="en-US" sz="1200" dirty="0" smtClean="0">
                <a:effectLst/>
              </a:rPr>
              <a:t>1917–1918:                        116,516     </a:t>
            </a:r>
            <a:r>
              <a:rPr lang="en-US" sz="1200" u="sng" dirty="0" smtClean="0">
                <a:effectLst/>
              </a:rPr>
              <a:t>279</a:t>
            </a:r>
            <a:r>
              <a:rPr lang="en-US" sz="1200" dirty="0" smtClean="0">
                <a:effectLst/>
              </a:rPr>
              <a:t>  103,268,000   0.110% (1920)</a:t>
            </a:r>
          </a:p>
          <a:p>
            <a:r>
              <a:rPr lang="en-US" sz="1200" dirty="0" smtClean="0">
                <a:effectLst/>
              </a:rPr>
              <a:t>4 </a:t>
            </a:r>
            <a:r>
              <a:rPr lang="en-US" sz="1200" u="none" strike="noStrike" kern="1200" dirty="0" smtClean="0">
                <a:solidFill>
                  <a:schemeClr val="tx1"/>
                </a:solidFill>
                <a:effectLst/>
                <a:latin typeface="+mn-lt"/>
                <a:ea typeface="+mn-ea"/>
                <a:cs typeface="+mn-cs"/>
                <a:hlinkClick r:id="rId8" tooltip="Vietnam War"/>
              </a:rPr>
              <a:t>Vietnam War</a:t>
            </a:r>
            <a:r>
              <a:rPr lang="en-US" sz="1200" dirty="0" smtClean="0">
                <a:effectLst/>
              </a:rPr>
              <a:t>1961–1975:                         58,209      </a:t>
            </a:r>
            <a:r>
              <a:rPr lang="en-US" sz="1200" u="sng" dirty="0" smtClean="0">
                <a:effectLst/>
              </a:rPr>
              <a:t>11</a:t>
            </a:r>
            <a:r>
              <a:rPr lang="en-US" sz="1200" dirty="0" smtClean="0">
                <a:effectLst/>
              </a:rPr>
              <a:t>  179,323,175 (1960)   0.030% (1970)</a:t>
            </a:r>
          </a:p>
          <a:p>
            <a:r>
              <a:rPr lang="en-US" sz="1200" dirty="0" smtClean="0">
                <a:effectLst/>
              </a:rPr>
              <a:t>5 </a:t>
            </a:r>
            <a:r>
              <a:rPr lang="en-US" sz="1200" u="none" strike="noStrike" kern="1200" dirty="0" smtClean="0">
                <a:solidFill>
                  <a:schemeClr val="tx1"/>
                </a:solidFill>
                <a:effectLst/>
                <a:latin typeface="+mn-lt"/>
                <a:ea typeface="+mn-ea"/>
                <a:cs typeface="+mn-cs"/>
                <a:hlinkClick r:id="rId9" tooltip="Korean War"/>
              </a:rPr>
              <a:t>Korean War</a:t>
            </a:r>
            <a:r>
              <a:rPr lang="en-US" sz="1200" dirty="0" smtClean="0">
                <a:effectLst/>
              </a:rPr>
              <a:t>1950–1953:                           54,246</a:t>
            </a:r>
            <a:r>
              <a:rPr lang="en-US" sz="1200" baseline="0" dirty="0" smtClean="0">
                <a:effectLst/>
              </a:rPr>
              <a:t>      </a:t>
            </a:r>
            <a:r>
              <a:rPr lang="en-US" sz="1200" u="sng" dirty="0" smtClean="0">
                <a:effectLst/>
              </a:rPr>
              <a:t>45</a:t>
            </a:r>
            <a:r>
              <a:rPr lang="en-US" sz="1200" dirty="0" smtClean="0">
                <a:effectLst/>
              </a:rPr>
              <a:t>   151,325,000   0.020% (1950)</a:t>
            </a:r>
          </a:p>
          <a:p>
            <a:r>
              <a:rPr lang="en-US" sz="1200" dirty="0" smtClean="0">
                <a:effectLst/>
              </a:rPr>
              <a:t>6 </a:t>
            </a:r>
            <a:r>
              <a:rPr lang="en-US" sz="1200" u="none" strike="noStrike" kern="1200" dirty="0" smtClean="0">
                <a:solidFill>
                  <a:schemeClr val="tx1"/>
                </a:solidFill>
                <a:effectLst/>
                <a:latin typeface="+mn-lt"/>
                <a:ea typeface="+mn-ea"/>
                <a:cs typeface="+mn-cs"/>
                <a:hlinkClick r:id="rId10" tooltip="American Revolutionary War"/>
              </a:rPr>
              <a:t>American Revolutionary War</a:t>
            </a:r>
            <a:r>
              <a:rPr lang="en-US" sz="1200" u="none" strike="noStrike" kern="1200" dirty="0" smtClean="0">
                <a:solidFill>
                  <a:schemeClr val="tx1"/>
                </a:solidFill>
                <a:effectLst/>
                <a:latin typeface="+mn-lt"/>
                <a:ea typeface="+mn-ea"/>
                <a:cs typeface="+mn-cs"/>
              </a:rPr>
              <a:t> </a:t>
            </a:r>
            <a:r>
              <a:rPr lang="en-US" sz="1200" dirty="0" smtClean="0">
                <a:effectLst/>
              </a:rPr>
              <a:t>1775–1783:   25,000     </a:t>
            </a:r>
            <a:r>
              <a:rPr lang="en-US" sz="1200" u="sng" dirty="0" smtClean="0">
                <a:effectLst/>
              </a:rPr>
              <a:t>11</a:t>
            </a:r>
            <a:r>
              <a:rPr lang="en-US" sz="1200" dirty="0" smtClean="0">
                <a:effectLst/>
              </a:rPr>
              <a:t>   2,500,000   0.899% (1780)</a:t>
            </a:r>
          </a:p>
          <a:p>
            <a:r>
              <a:rPr lang="en-US" sz="1200" dirty="0" smtClean="0">
                <a:effectLst/>
              </a:rPr>
              <a:t>7 </a:t>
            </a:r>
            <a:r>
              <a:rPr lang="en-US" sz="1200" u="none" strike="noStrike" kern="1200" dirty="0" smtClean="0">
                <a:solidFill>
                  <a:schemeClr val="tx1"/>
                </a:solidFill>
                <a:effectLst/>
                <a:latin typeface="+mn-lt"/>
                <a:ea typeface="+mn-ea"/>
                <a:cs typeface="+mn-cs"/>
                <a:hlinkClick r:id="rId11" tooltip="War of 1812"/>
              </a:rPr>
              <a:t>War of 1812</a:t>
            </a:r>
            <a:r>
              <a:rPr lang="en-US" sz="1200" dirty="0" smtClean="0">
                <a:effectLst/>
              </a:rPr>
              <a:t>1812–1815:                           15,000     </a:t>
            </a:r>
            <a:r>
              <a:rPr lang="en-US" sz="1200" u="sng" dirty="0" smtClean="0">
                <a:effectLst/>
              </a:rPr>
              <a:t>15</a:t>
            </a:r>
            <a:r>
              <a:rPr lang="en-US" sz="1200" dirty="0" smtClean="0">
                <a:effectLst/>
              </a:rPr>
              <a:t>   8,000,000   0.207% (1810)</a:t>
            </a:r>
          </a:p>
          <a:p>
            <a:r>
              <a:rPr lang="en-US" sz="1200" dirty="0" smtClean="0">
                <a:effectLst/>
              </a:rPr>
              <a:t>8 </a:t>
            </a:r>
            <a:r>
              <a:rPr lang="en-US" sz="1200" u="none" strike="noStrike" kern="1200" dirty="0" smtClean="0">
                <a:solidFill>
                  <a:schemeClr val="tx1"/>
                </a:solidFill>
                <a:effectLst/>
                <a:latin typeface="+mn-lt"/>
                <a:ea typeface="+mn-ea"/>
                <a:cs typeface="+mn-cs"/>
                <a:hlinkClick r:id="rId12" tooltip="Mexican–American War"/>
              </a:rPr>
              <a:t>Mexican–American War</a:t>
            </a:r>
            <a:r>
              <a:rPr lang="en-US" sz="1200" dirty="0" smtClean="0">
                <a:effectLst/>
              </a:rPr>
              <a:t>1846–1848:           13,283     </a:t>
            </a:r>
            <a:r>
              <a:rPr lang="en-US" sz="1200" u="sng" dirty="0" smtClean="0">
                <a:effectLst/>
              </a:rPr>
              <a:t>29</a:t>
            </a:r>
            <a:r>
              <a:rPr lang="en-US" sz="1200" dirty="0" smtClean="0">
                <a:effectLst/>
              </a:rPr>
              <a:t>   21,406,000   0.057% (1850)</a:t>
            </a:r>
          </a:p>
          <a:p>
            <a:r>
              <a:rPr lang="en-US" sz="1200" dirty="0" smtClean="0">
                <a:effectLst/>
              </a:rPr>
              <a:t>9 </a:t>
            </a:r>
            <a:r>
              <a:rPr lang="en-US" sz="1200" u="none" strike="noStrike" kern="1200" dirty="0" smtClean="0">
                <a:solidFill>
                  <a:schemeClr val="tx1"/>
                </a:solidFill>
                <a:effectLst/>
                <a:latin typeface="+mn-lt"/>
                <a:ea typeface="+mn-ea"/>
                <a:cs typeface="+mn-cs"/>
                <a:hlinkClick r:id="rId13" tooltip="War on Terror"/>
              </a:rPr>
              <a:t>War on Terror</a:t>
            </a:r>
            <a:r>
              <a:rPr lang="en-US" sz="1200" dirty="0" smtClean="0">
                <a:effectLst/>
              </a:rPr>
              <a:t>2001–present:                      6,717   </a:t>
            </a:r>
            <a:r>
              <a:rPr lang="en-US" sz="1200" u="sng" dirty="0" smtClean="0">
                <a:effectLst/>
              </a:rPr>
              <a:t>1.57 </a:t>
            </a:r>
            <a:r>
              <a:rPr lang="en-US" sz="1200" dirty="0" smtClean="0">
                <a:effectLst/>
              </a:rPr>
              <a:t>  294,043,000   0.002% (2010)</a:t>
            </a:r>
          </a:p>
          <a:p>
            <a:r>
              <a:rPr lang="en-US" sz="1200" dirty="0" smtClean="0">
                <a:effectLst/>
              </a:rPr>
              <a:t>10 </a:t>
            </a:r>
            <a:r>
              <a:rPr lang="en-US" sz="1200" u="none" strike="noStrike" kern="1200" dirty="0" smtClean="0">
                <a:solidFill>
                  <a:schemeClr val="tx1"/>
                </a:solidFill>
                <a:effectLst/>
                <a:latin typeface="+mn-lt"/>
                <a:ea typeface="+mn-ea"/>
                <a:cs typeface="+mn-cs"/>
                <a:hlinkClick r:id="rId14" tooltip="Philippine–American War"/>
              </a:rPr>
              <a:t>Philippine–American War</a:t>
            </a:r>
            <a:r>
              <a:rPr lang="en-US" sz="1200" dirty="0" smtClean="0">
                <a:effectLst/>
              </a:rPr>
              <a:t>1899–1902:         4,196    </a:t>
            </a:r>
            <a:r>
              <a:rPr lang="en-US" sz="1200" u="sng" dirty="0" smtClean="0">
                <a:effectLst/>
              </a:rPr>
              <a:t>3.8 </a:t>
            </a:r>
            <a:r>
              <a:rPr lang="en-US" sz="1200" dirty="0" smtClean="0">
                <a:effectLst/>
              </a:rPr>
              <a:t>  72,129,001   0.006% (1900)</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8</a:t>
            </a:fld>
            <a:endParaRPr lang="en-US"/>
          </a:p>
        </p:txBody>
      </p:sp>
    </p:spTree>
    <p:extLst>
      <p:ext uri="{BB962C8B-B14F-4D97-AF65-F5344CB8AC3E}">
        <p14:creationId xmlns:p14="http://schemas.microsoft.com/office/powerpoint/2010/main" val="43545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we are studying care and prevention of death including suicide. </a:t>
            </a:r>
          </a:p>
          <a:p>
            <a:r>
              <a:rPr lang="en-US" dirty="0" smtClean="0"/>
              <a:t>We</a:t>
            </a:r>
            <a:r>
              <a:rPr lang="en-US" baseline="0" dirty="0" smtClean="0"/>
              <a:t> </a:t>
            </a:r>
            <a:r>
              <a:rPr lang="en-US" baseline="0" dirty="0" smtClean="0"/>
              <a:t>study death because it is so painful for the survivors, and because we abhor the imagined pain we feel on behalf of those who died.</a:t>
            </a:r>
          </a:p>
          <a:p>
            <a:r>
              <a:rPr lang="en-US" baseline="0" dirty="0" smtClean="0"/>
              <a:t>New veterans have an elevated Mortality Ratio. We </a:t>
            </a:r>
            <a:r>
              <a:rPr lang="en-US" baseline="0" dirty="0" smtClean="0"/>
              <a:t>need to make this ratio smaller. We need to make this circle of death smaller. </a:t>
            </a:r>
            <a:endParaRPr lang="en-US" dirty="0"/>
          </a:p>
        </p:txBody>
      </p:sp>
      <p:sp>
        <p:nvSpPr>
          <p:cNvPr id="4" name="Slide Number Placeholder 3"/>
          <p:cNvSpPr>
            <a:spLocks noGrp="1"/>
          </p:cNvSpPr>
          <p:nvPr>
            <p:ph type="sldNum" sz="quarter" idx="10"/>
          </p:nvPr>
        </p:nvSpPr>
        <p:spPr/>
        <p:txBody>
          <a:bodyPr/>
          <a:lstStyle/>
          <a:p>
            <a:fld id="{B06BEAE5-7CE5-4663-9B15-1A6C7CAAE5E7}" type="slidenum">
              <a:rPr lang="en-US" smtClean="0"/>
              <a:t>9</a:t>
            </a:fld>
            <a:endParaRPr lang="en-US"/>
          </a:p>
        </p:txBody>
      </p:sp>
    </p:spTree>
    <p:extLst>
      <p:ext uri="{BB962C8B-B14F-4D97-AF65-F5344CB8AC3E}">
        <p14:creationId xmlns:p14="http://schemas.microsoft.com/office/powerpoint/2010/main" val="734136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DA45BF0-63C0-4CA8-B539-F235CF94E031}" type="datetimeFigureOut">
              <a:rPr lang="en-US" smtClean="0"/>
              <a:pPr/>
              <a:t>2/17/2016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9323FB7-304C-470F-880F-EF1DCEA7831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A45BF0-63C0-4CA8-B539-F235CF94E031}"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23FB7-304C-470F-880F-EF1DCEA783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DA45BF0-63C0-4CA8-B539-F235CF94E031}" type="datetimeFigureOut">
              <a:rPr lang="en-US" smtClean="0"/>
              <a:pPr/>
              <a:t>2/17/2016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9323FB7-304C-470F-880F-EF1DCEA7831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A45BF0-63C0-4CA8-B539-F235CF94E031}" type="datetimeFigureOut">
              <a:rPr lang="en-US" smtClean="0"/>
              <a:pPr/>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9323FB7-304C-470F-880F-EF1DCEA7831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DA45BF0-63C0-4CA8-B539-F235CF94E031}" type="datetimeFigureOut">
              <a:rPr lang="en-US" smtClean="0"/>
              <a:pPr/>
              <a:t>2/17/2016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9323FB7-304C-470F-880F-EF1DCEA7831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DA45BF0-63C0-4CA8-B539-F235CF94E031}" type="datetimeFigureOut">
              <a:rPr lang="en-US" smtClean="0"/>
              <a:pPr/>
              <a:t>2/17/2016</a:t>
            </a:fld>
            <a:endParaRPr lang="en-US"/>
          </a:p>
        </p:txBody>
      </p:sp>
      <p:sp>
        <p:nvSpPr>
          <p:cNvPr id="10" name="Slide Number Placeholder 9"/>
          <p:cNvSpPr>
            <a:spLocks noGrp="1"/>
          </p:cNvSpPr>
          <p:nvPr>
            <p:ph type="sldNum" sz="quarter" idx="16"/>
          </p:nvPr>
        </p:nvSpPr>
        <p:spPr/>
        <p:txBody>
          <a:bodyPr rtlCol="0"/>
          <a:lstStyle/>
          <a:p>
            <a:fld id="{B9323FB7-304C-470F-880F-EF1DCEA7831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DA45BF0-63C0-4CA8-B539-F235CF94E031}" type="datetimeFigureOut">
              <a:rPr lang="en-US" smtClean="0"/>
              <a:pPr/>
              <a:t>2/17/2016</a:t>
            </a:fld>
            <a:endParaRPr lang="en-US"/>
          </a:p>
        </p:txBody>
      </p:sp>
      <p:sp>
        <p:nvSpPr>
          <p:cNvPr id="12" name="Slide Number Placeholder 11"/>
          <p:cNvSpPr>
            <a:spLocks noGrp="1"/>
          </p:cNvSpPr>
          <p:nvPr>
            <p:ph type="sldNum" sz="quarter" idx="16"/>
          </p:nvPr>
        </p:nvSpPr>
        <p:spPr/>
        <p:txBody>
          <a:bodyPr rtlCol="0"/>
          <a:lstStyle/>
          <a:p>
            <a:fld id="{B9323FB7-304C-470F-880F-EF1DCEA7831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A45BF0-63C0-4CA8-B539-F235CF94E031}" type="datetimeFigureOut">
              <a:rPr lang="en-US" smtClean="0"/>
              <a:pPr/>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9323FB7-304C-470F-880F-EF1DCEA783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45BF0-63C0-4CA8-B539-F235CF94E031}" type="datetimeFigureOut">
              <a:rPr lang="en-US" smtClean="0"/>
              <a:pPr/>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9323FB7-304C-470F-880F-EF1DCEA783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A45BF0-63C0-4CA8-B539-F235CF94E031}" type="datetimeFigureOut">
              <a:rPr lang="en-US" smtClean="0"/>
              <a:pPr/>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9323FB7-304C-470F-880F-EF1DCEA7831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DA45BF0-63C0-4CA8-B539-F235CF94E031}" type="datetimeFigureOut">
              <a:rPr lang="en-US" smtClean="0"/>
              <a:pPr/>
              <a:t>2/17/2016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9323FB7-304C-470F-880F-EF1DCEA7831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DA45BF0-63C0-4CA8-B539-F235CF94E031}" type="datetimeFigureOut">
              <a:rPr lang="en-US" smtClean="0"/>
              <a:pPr/>
              <a:t>2/17/2016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9323FB7-304C-470F-880F-EF1DCEA783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Laurel.Copeland@V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Laurel.Copeland@BSWHealth.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defense.gov/news/casualty.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981199"/>
          </a:xfrm>
        </p:spPr>
        <p:txBody>
          <a:bodyPr>
            <a:normAutofit fontScale="90000"/>
          </a:bodyPr>
          <a:lstStyle/>
          <a:p>
            <a:pPr fontAlgn="base"/>
            <a:r>
              <a:rPr lang="en-US" dirty="0" smtClean="0"/>
              <a:t>The Heart of the Veteran – Big data and survey </a:t>
            </a:r>
            <a:r>
              <a:rPr lang="en-US" dirty="0"/>
              <a:t>approaches to Health Services </a:t>
            </a:r>
            <a:r>
              <a:rPr lang="en-US" dirty="0" smtClean="0"/>
              <a:t>Research</a:t>
            </a:r>
            <a:endParaRPr lang="en-US" dirty="0"/>
          </a:p>
        </p:txBody>
      </p:sp>
      <p:sp>
        <p:nvSpPr>
          <p:cNvPr id="3" name="Subtitle 2"/>
          <p:cNvSpPr>
            <a:spLocks noGrp="1"/>
          </p:cNvSpPr>
          <p:nvPr>
            <p:ph type="subTitle" idx="1"/>
          </p:nvPr>
        </p:nvSpPr>
        <p:spPr>
          <a:xfrm>
            <a:off x="762000" y="4343400"/>
            <a:ext cx="7391400" cy="1676400"/>
          </a:xfrm>
        </p:spPr>
        <p:txBody>
          <a:bodyPr>
            <a:normAutofit lnSpcReduction="10000"/>
          </a:bodyPr>
          <a:lstStyle/>
          <a:p>
            <a:r>
              <a:rPr lang="en-US" dirty="0" smtClean="0">
                <a:solidFill>
                  <a:schemeClr val="accent5">
                    <a:lumMod val="40000"/>
                    <a:lumOff val="60000"/>
                  </a:schemeClr>
                </a:solidFill>
              </a:rPr>
              <a:t>Laurel A Copeland, PhD</a:t>
            </a:r>
          </a:p>
          <a:p>
            <a:r>
              <a:rPr lang="en-US" dirty="0" smtClean="0">
                <a:solidFill>
                  <a:schemeClr val="accent5">
                    <a:lumMod val="40000"/>
                    <a:lumOff val="60000"/>
                  </a:schemeClr>
                </a:solidFill>
              </a:rPr>
              <a:t>Center for Applied Health Research, Central Texas Veterans Health Care System, jointly with, Baylor Scott &amp; White Health, Temple TX</a:t>
            </a:r>
          </a:p>
        </p:txBody>
      </p:sp>
      <p:sp>
        <p:nvSpPr>
          <p:cNvPr id="4" name="Subtitle 2"/>
          <p:cNvSpPr txBox="1">
            <a:spLocks/>
          </p:cNvSpPr>
          <p:nvPr/>
        </p:nvSpPr>
        <p:spPr>
          <a:xfrm>
            <a:off x="1524000" y="2666999"/>
            <a:ext cx="6400800" cy="1371600"/>
          </a:xfrm>
          <a:prstGeom prst="rect">
            <a:avLst/>
          </a:prstGeom>
        </p:spPr>
        <p:txBody>
          <a:bodyPr vert="horz" lIns="91440" tIns="45720" rIns="91440" bIns="45720" rtlCol="0">
            <a:normAutofit fontScale="77500" lnSpcReduction="20000"/>
          </a:bodyPr>
          <a:lstStyle/>
          <a:p>
            <a:r>
              <a:rPr lang="en-US" sz="2400" dirty="0"/>
              <a:t>Where Research Meets the </a:t>
            </a:r>
            <a:r>
              <a:rPr lang="en-US" sz="2400" dirty="0" smtClean="0"/>
              <a:t>Road: </a:t>
            </a:r>
            <a:r>
              <a:rPr lang="en-US" sz="2400" i="1" dirty="0" smtClean="0"/>
              <a:t>Using </a:t>
            </a:r>
            <a:r>
              <a:rPr lang="en-US" sz="2400" i="1" dirty="0"/>
              <a:t>science to support Veterans in </a:t>
            </a:r>
            <a:r>
              <a:rPr lang="en-US" sz="2400" i="1" dirty="0" smtClean="0"/>
              <a:t>their journey </a:t>
            </a:r>
            <a:r>
              <a:rPr lang="en-US" sz="2400" i="1" dirty="0"/>
              <a:t>to health and </a:t>
            </a:r>
            <a:r>
              <a:rPr lang="en-US" sz="2400" i="1" dirty="0" smtClean="0"/>
              <a:t>resilience </a:t>
            </a:r>
          </a:p>
          <a:p>
            <a:r>
              <a:rPr kumimoji="0" lang="en-US" sz="2400" b="0" i="0" u="none" strike="noStrike" kern="1200" cap="none" spc="0" normalizeH="0" noProof="0" dirty="0" err="1" smtClean="0">
                <a:ln>
                  <a:noFill/>
                </a:ln>
                <a:effectLst/>
                <a:uLnTx/>
                <a:uFillTx/>
                <a:latin typeface="+mn-lt"/>
                <a:ea typeface="+mn-ea"/>
                <a:cs typeface="+mn-cs"/>
              </a:rPr>
              <a:t>TexVet</a:t>
            </a:r>
            <a:r>
              <a:rPr kumimoji="0" lang="en-US" sz="2400" b="0" i="0" u="none" strike="noStrike" kern="1200" cap="none" spc="0" normalizeH="0" noProof="0" dirty="0" smtClean="0">
                <a:ln>
                  <a:noFill/>
                </a:ln>
                <a:effectLst/>
                <a:uLnTx/>
                <a:uFillTx/>
                <a:latin typeface="+mn-lt"/>
                <a:ea typeface="+mn-ea"/>
                <a:cs typeface="+mn-cs"/>
              </a:rPr>
              <a:t> Symposium</a:t>
            </a:r>
          </a:p>
          <a:p>
            <a:pPr lvl="0">
              <a:spcBef>
                <a:spcPct val="20000"/>
              </a:spcBef>
              <a:defRPr/>
            </a:pPr>
            <a:r>
              <a:rPr lang="en-US" sz="2400" dirty="0"/>
              <a:t>Texas A&amp;M Health Science Center </a:t>
            </a:r>
            <a:endParaRPr lang="en-US" sz="2400" dirty="0" smtClean="0"/>
          </a:p>
          <a:p>
            <a:pPr lvl="0">
              <a:spcBef>
                <a:spcPct val="20000"/>
              </a:spcBef>
              <a:defRPr/>
            </a:pPr>
            <a:r>
              <a:rPr lang="en-US" sz="2400" baseline="0" dirty="0" smtClean="0"/>
              <a:t>Round Rock, TX: 18-Feb-2016</a:t>
            </a:r>
            <a:endParaRPr kumimoji="0" lang="en-US" sz="24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Wounded Warrior Transition from DoD to VA</a:t>
            </a: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a:p>
        </p:txBody>
      </p:sp>
      <p:sp>
        <p:nvSpPr>
          <p:cNvPr id="4" name="Content Placeholder 2"/>
          <p:cNvSpPr txBox="1">
            <a:spLocks/>
          </p:cNvSpPr>
          <p:nvPr/>
        </p:nvSpPr>
        <p:spPr>
          <a:xfrm>
            <a:off x="765048" y="1752600"/>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None/>
            </a:pPr>
            <a:r>
              <a:rPr lang="en-US" dirty="0" smtClean="0"/>
              <a:t>"</a:t>
            </a:r>
            <a:r>
              <a:rPr lang="en-US" dirty="0"/>
              <a:t>Tracking OEF/OIF Transition from DOD to VA" </a:t>
            </a:r>
            <a:endParaRPr lang="en-US" dirty="0" smtClean="0"/>
          </a:p>
          <a:p>
            <a:pPr>
              <a:buNone/>
            </a:pPr>
            <a:endParaRPr lang="en-US" dirty="0" smtClean="0"/>
          </a:p>
          <a:p>
            <a:pPr>
              <a:buNone/>
            </a:pPr>
            <a:r>
              <a:rPr lang="en-US" dirty="0" smtClean="0"/>
              <a:t>Established </a:t>
            </a:r>
            <a:r>
              <a:rPr lang="en-US" dirty="0"/>
              <a:t>feasibility of </a:t>
            </a:r>
            <a:r>
              <a:rPr lang="en-US" dirty="0" smtClean="0"/>
              <a:t>transferring patient identifiers and health data from DoD Medical Treatment Facility to the VA on </a:t>
            </a:r>
            <a:r>
              <a:rPr lang="en-US" dirty="0"/>
              <a:t>a local </a:t>
            </a:r>
            <a:r>
              <a:rPr lang="en-US" dirty="0" smtClean="0"/>
              <a:t>level</a:t>
            </a:r>
          </a:p>
          <a:p>
            <a:pPr>
              <a:buNone/>
            </a:pPr>
            <a:endParaRPr lang="en-US" dirty="0"/>
          </a:p>
          <a:p>
            <a:pPr>
              <a:buNone/>
            </a:pPr>
            <a:r>
              <a:rPr lang="en-US" dirty="0" smtClean="0"/>
              <a:t>Tracked seriously </a:t>
            </a:r>
            <a:r>
              <a:rPr lang="en-US" dirty="0"/>
              <a:t>wounded warriors </a:t>
            </a:r>
            <a:r>
              <a:rPr lang="en-US" dirty="0" smtClean="0"/>
              <a:t>who transitioned from Brooke Army Medical Center into the VA</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Transfer of Data from BAMC/USAISR to South Texas VA</a:t>
            </a: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a:p>
        </p:txBody>
      </p:sp>
      <p:sp>
        <p:nvSpPr>
          <p:cNvPr id="4" name="Content Placeholder 2"/>
          <p:cNvSpPr txBox="1">
            <a:spLocks/>
          </p:cNvSpPr>
          <p:nvPr/>
        </p:nvSpPr>
        <p:spPr>
          <a:xfrm>
            <a:off x="765048" y="1752600"/>
            <a:ext cx="4645152"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lvl="1"/>
            <a:r>
              <a:rPr lang="en-US" dirty="0" smtClean="0"/>
              <a:t>VA:</a:t>
            </a:r>
          </a:p>
          <a:p>
            <a:pPr marL="365760" lvl="1" indent="0">
              <a:buNone/>
            </a:pPr>
            <a:r>
              <a:rPr lang="en-US" dirty="0" smtClean="0"/>
              <a:t>Laurel </a:t>
            </a:r>
            <a:r>
              <a:rPr lang="en-US" dirty="0"/>
              <a:t>Copeland, </a:t>
            </a:r>
            <a:r>
              <a:rPr lang="en-US" dirty="0" smtClean="0"/>
              <a:t>John </a:t>
            </a:r>
            <a:r>
              <a:rPr lang="en-US" dirty="0"/>
              <a:t>Zeber, </a:t>
            </a:r>
            <a:r>
              <a:rPr lang="en-US" dirty="0" smtClean="0"/>
              <a:t>MJ Pugh, Val Lawrence</a:t>
            </a:r>
          </a:p>
          <a:p>
            <a:pPr lvl="1"/>
            <a:endParaRPr lang="en-US" dirty="0"/>
          </a:p>
          <a:p>
            <a:pPr lvl="1"/>
            <a:r>
              <a:rPr lang="en-US" dirty="0" smtClean="0"/>
              <a:t>DoD:</a:t>
            </a:r>
          </a:p>
          <a:p>
            <a:pPr marL="365760" lvl="1" indent="0">
              <a:buNone/>
            </a:pPr>
            <a:r>
              <a:rPr lang="en-US" dirty="0" smtClean="0"/>
              <a:t>Mona Bingham </a:t>
            </a:r>
            <a:r>
              <a:rPr lang="en-US" dirty="0"/>
              <a:t>– Brooke Army Medical Center, Research Nursing </a:t>
            </a:r>
            <a:r>
              <a:rPr lang="en-US" dirty="0" smtClean="0"/>
              <a:t>Service, Fort Sam Houston</a:t>
            </a:r>
            <a:endParaRPr lang="en-US" dirty="0"/>
          </a:p>
          <a:p>
            <a:pPr>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383" y="2498449"/>
            <a:ext cx="3267075" cy="2609850"/>
          </a:xfrm>
          <a:prstGeom prst="rect">
            <a:avLst/>
          </a:prstGeom>
        </p:spPr>
      </p:pic>
      <p:sp>
        <p:nvSpPr>
          <p:cNvPr id="6" name="Rounded Rectangle 5"/>
          <p:cNvSpPr/>
          <p:nvPr/>
        </p:nvSpPr>
        <p:spPr>
          <a:xfrm rot="19076588">
            <a:off x="7085205" y="3495928"/>
            <a:ext cx="762000" cy="377798"/>
          </a:xfrm>
          <a:prstGeom prst="roundRect">
            <a:avLst/>
          </a:prstGeom>
          <a:noFill/>
          <a:effectLst>
            <a:glow rad="101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424689" y="3200400"/>
            <a:ext cx="204711" cy="215847"/>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527044" y="1905000"/>
            <a:ext cx="102356" cy="1295400"/>
          </a:xfrm>
          <a:prstGeom prst="straightConnector1">
            <a:avLst/>
          </a:prstGeom>
          <a:ln w="38100" cmpd="sng">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559755" y="2037437"/>
            <a:ext cx="441245" cy="1295400"/>
          </a:xfrm>
          <a:prstGeom prst="straightConnector1">
            <a:avLst/>
          </a:prstGeom>
          <a:ln w="38100" cmpd="sng">
            <a:headEnd type="triangl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562600" y="1676400"/>
            <a:ext cx="1676400" cy="307777"/>
          </a:xfrm>
          <a:prstGeom prst="rect">
            <a:avLst/>
          </a:prstGeom>
          <a:noFill/>
        </p:spPr>
        <p:txBody>
          <a:bodyPr wrap="square" rtlCol="0">
            <a:spAutoFit/>
          </a:bodyPr>
          <a:lstStyle/>
          <a:p>
            <a:r>
              <a:rPr lang="en-US" sz="1400" b="1" dirty="0" smtClean="0"/>
              <a:t>Audie Murphy VA</a:t>
            </a:r>
            <a:endParaRPr lang="en-US" sz="1400" b="1" dirty="0"/>
          </a:p>
        </p:txBody>
      </p:sp>
      <p:sp>
        <p:nvSpPr>
          <p:cNvPr id="15" name="TextBox 14"/>
          <p:cNvSpPr txBox="1"/>
          <p:nvPr/>
        </p:nvSpPr>
        <p:spPr>
          <a:xfrm>
            <a:off x="7391400" y="1729660"/>
            <a:ext cx="1676400" cy="307777"/>
          </a:xfrm>
          <a:prstGeom prst="rect">
            <a:avLst/>
          </a:prstGeom>
          <a:noFill/>
        </p:spPr>
        <p:txBody>
          <a:bodyPr wrap="square" rtlCol="0">
            <a:spAutoFit/>
          </a:bodyPr>
          <a:lstStyle/>
          <a:p>
            <a:r>
              <a:rPr lang="en-US" sz="1400" b="1" dirty="0" smtClean="0"/>
              <a:t>Fort Sam Houston</a:t>
            </a:r>
            <a:endParaRPr lang="en-US" sz="1400" b="1" dirty="0"/>
          </a:p>
        </p:txBody>
      </p:sp>
      <p:cxnSp>
        <p:nvCxnSpPr>
          <p:cNvPr id="16" name="Straight Arrow Connector 15"/>
          <p:cNvCxnSpPr/>
          <p:nvPr/>
        </p:nvCxnSpPr>
        <p:spPr>
          <a:xfrm flipV="1">
            <a:off x="7239000" y="4923183"/>
            <a:ext cx="334475" cy="715617"/>
          </a:xfrm>
          <a:prstGeom prst="straightConnector1">
            <a:avLst/>
          </a:prstGeom>
          <a:ln w="38100" cmpd="sng">
            <a:headEnd type="none"/>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236890" y="5638800"/>
            <a:ext cx="2221309" cy="523220"/>
          </a:xfrm>
          <a:prstGeom prst="rect">
            <a:avLst/>
          </a:prstGeom>
          <a:noFill/>
        </p:spPr>
        <p:txBody>
          <a:bodyPr wrap="square" rtlCol="0">
            <a:spAutoFit/>
          </a:bodyPr>
          <a:lstStyle/>
          <a:p>
            <a:r>
              <a:rPr lang="en-US" sz="1400" b="1" dirty="0" smtClean="0"/>
              <a:t>San Antonio ~465 </a:t>
            </a:r>
            <a:r>
              <a:rPr lang="en-US" sz="1400" b="1" dirty="0" err="1" smtClean="0"/>
              <a:t>sq</a:t>
            </a:r>
            <a:r>
              <a:rPr lang="en-US" sz="1400" b="1" dirty="0" smtClean="0"/>
              <a:t> mi surrounding Fort Sam</a:t>
            </a:r>
            <a:endParaRPr lang="en-US" sz="1400" b="1" dirty="0"/>
          </a:p>
        </p:txBody>
      </p:sp>
    </p:spTree>
    <p:extLst>
      <p:ext uri="{BB962C8B-B14F-4D97-AF65-F5344CB8AC3E}">
        <p14:creationId xmlns:p14="http://schemas.microsoft.com/office/powerpoint/2010/main" val="2513097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Care Transition from DoD to VA</a:t>
            </a:r>
            <a:endParaRPr lang="en-US" dirty="0"/>
          </a:p>
        </p:txBody>
      </p:sp>
      <p:sp>
        <p:nvSpPr>
          <p:cNvPr id="3" name="Content Placeholder 2"/>
          <p:cNvSpPr>
            <a:spLocks noGrp="1"/>
          </p:cNvSpPr>
          <p:nvPr>
            <p:ph sz="quarter" idx="1"/>
          </p:nvPr>
        </p:nvSpPr>
        <p:spPr>
          <a:xfrm>
            <a:off x="534924" y="1600200"/>
            <a:ext cx="8380476" cy="4953000"/>
          </a:xfrm>
        </p:spPr>
        <p:txBody>
          <a:bodyPr>
            <a:normAutofit fontScale="77500" lnSpcReduction="20000"/>
          </a:bodyPr>
          <a:lstStyle/>
          <a:p>
            <a:pPr marL="0" indent="0">
              <a:buNone/>
            </a:pPr>
            <a:r>
              <a:rPr lang="en-US" dirty="0" smtClean="0"/>
              <a:t>994 </a:t>
            </a:r>
            <a:r>
              <a:rPr lang="en-US" dirty="0"/>
              <a:t>inpatients discharged FY02–FY06 </a:t>
            </a:r>
            <a:r>
              <a:rPr lang="en-US" dirty="0" smtClean="0"/>
              <a:t>from BAMC/USAISR:</a:t>
            </a:r>
          </a:p>
          <a:p>
            <a:pPr>
              <a:buFont typeface="Arial" panose="020B0604020202020204" pitchFamily="34" charset="0"/>
              <a:buChar char="•"/>
            </a:pPr>
            <a:r>
              <a:rPr lang="en-US" dirty="0" smtClean="0"/>
              <a:t>62% full-time military vs. 38% Reserve/National Guard </a:t>
            </a:r>
          </a:p>
          <a:p>
            <a:pPr>
              <a:buFont typeface="Arial" panose="020B0604020202020204" pitchFamily="34" charset="0"/>
              <a:buChar char="•"/>
            </a:pPr>
            <a:r>
              <a:rPr lang="en-US" dirty="0" smtClean="0"/>
              <a:t>34</a:t>
            </a:r>
            <a:r>
              <a:rPr lang="en-US" dirty="0"/>
              <a:t>% </a:t>
            </a:r>
            <a:r>
              <a:rPr lang="en-US" dirty="0" smtClean="0"/>
              <a:t>with burn injuries -- TBSA averaged 16% (SD17%)</a:t>
            </a:r>
          </a:p>
          <a:p>
            <a:pPr>
              <a:buFont typeface="Arial" panose="020B0604020202020204" pitchFamily="34" charset="0"/>
              <a:buChar char="•"/>
            </a:pPr>
            <a:r>
              <a:rPr lang="en-US" dirty="0" smtClean="0"/>
              <a:t>21% had mental health diagnoses, primarily --</a:t>
            </a:r>
          </a:p>
          <a:p>
            <a:pPr lvl="1"/>
            <a:r>
              <a:rPr lang="en-US" dirty="0" smtClean="0"/>
              <a:t>12% drug abuse (no alcohol)</a:t>
            </a:r>
          </a:p>
          <a:p>
            <a:pPr lvl="1"/>
            <a:r>
              <a:rPr lang="en-US" dirty="0" smtClean="0"/>
              <a:t>4% adjustment reaction diagnoses (no PTSD</a:t>
            </a:r>
            <a:r>
              <a:rPr lang="en-US" dirty="0" smtClean="0"/>
              <a:t>)</a:t>
            </a:r>
          </a:p>
          <a:p>
            <a:pPr lvl="1"/>
            <a:endParaRPr lang="en-US" dirty="0" smtClean="0"/>
          </a:p>
          <a:p>
            <a:pPr marL="0" indent="0">
              <a:buNone/>
            </a:pPr>
            <a:r>
              <a:rPr lang="en-US" dirty="0" smtClean="0"/>
              <a:t>232 transitioned into the VA:</a:t>
            </a:r>
          </a:p>
          <a:p>
            <a:pPr>
              <a:buFont typeface="Wingdings" panose="05000000000000000000" pitchFamily="2" charset="2"/>
              <a:buChar char="§"/>
            </a:pPr>
            <a:r>
              <a:rPr lang="en-US" dirty="0" smtClean="0"/>
              <a:t>81% used VA </a:t>
            </a:r>
            <a:r>
              <a:rPr lang="en-US" dirty="0"/>
              <a:t>mental health </a:t>
            </a:r>
            <a:r>
              <a:rPr lang="en-US" dirty="0" smtClean="0"/>
              <a:t>care</a:t>
            </a:r>
            <a:endParaRPr lang="en-US" dirty="0"/>
          </a:p>
          <a:p>
            <a:pPr>
              <a:buFont typeface="Wingdings" panose="05000000000000000000" pitchFamily="2" charset="2"/>
              <a:buChar char="§"/>
            </a:pPr>
            <a:r>
              <a:rPr lang="en-US" dirty="0" smtClean="0"/>
              <a:t>71% had psychiatric diagnoses</a:t>
            </a:r>
          </a:p>
          <a:p>
            <a:pPr>
              <a:buFont typeface="Wingdings" panose="05000000000000000000" pitchFamily="2" charset="2"/>
              <a:buChar char="§"/>
            </a:pPr>
            <a:r>
              <a:rPr lang="en-US" dirty="0" smtClean="0"/>
              <a:t>Half </a:t>
            </a:r>
            <a:r>
              <a:rPr lang="en-US" dirty="0"/>
              <a:t>met criteria for depression (27%) or PTSD (38</a:t>
            </a:r>
            <a:r>
              <a:rPr lang="en-US" dirty="0" smtClean="0"/>
              <a:t>%)</a:t>
            </a:r>
          </a:p>
          <a:p>
            <a:pPr>
              <a:buFont typeface="Wingdings" panose="05000000000000000000" pitchFamily="2" charset="2"/>
              <a:buChar char="§"/>
            </a:pPr>
            <a:r>
              <a:rPr lang="en-US" dirty="0" smtClean="0"/>
              <a:t>9% had drug /alcohol abuse diagnosed (6% </a:t>
            </a:r>
            <a:r>
              <a:rPr lang="en-US" dirty="0" err="1" smtClean="0"/>
              <a:t>alc</a:t>
            </a:r>
            <a:r>
              <a:rPr lang="en-US" dirty="0" smtClean="0"/>
              <a:t>, 3% other drugs)</a:t>
            </a:r>
            <a:endParaRPr lang="en-US" dirty="0"/>
          </a:p>
          <a:p>
            <a:pPr>
              <a:buFont typeface="Wingdings" panose="05000000000000000000" pitchFamily="2" charset="2"/>
              <a:buChar char="§"/>
            </a:pPr>
            <a:r>
              <a:rPr lang="en-US" dirty="0" smtClean="0"/>
              <a:t>Receiving mental &amp; behavioral health care was associated with staying in </a:t>
            </a:r>
            <a:r>
              <a:rPr lang="en-US" dirty="0"/>
              <a:t>VA care through FY09 </a:t>
            </a:r>
            <a:r>
              <a:rPr lang="en-US" dirty="0" smtClean="0"/>
              <a:t>(98</a:t>
            </a:r>
            <a:r>
              <a:rPr lang="en-US" dirty="0"/>
              <a:t>% </a:t>
            </a:r>
            <a:r>
              <a:rPr lang="en-US" dirty="0" smtClean="0"/>
              <a:t>with MBH vs </a:t>
            </a:r>
            <a:r>
              <a:rPr lang="en-US" dirty="0"/>
              <a:t>62</a:t>
            </a:r>
            <a:r>
              <a:rPr lang="en-US" dirty="0" smtClean="0"/>
              <a:t>% no MBH)</a:t>
            </a:r>
          </a:p>
        </p:txBody>
      </p:sp>
    </p:spTree>
    <p:extLst>
      <p:ext uri="{BB962C8B-B14F-4D97-AF65-F5344CB8AC3E}">
        <p14:creationId xmlns:p14="http://schemas.microsoft.com/office/powerpoint/2010/main" val="3107161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Studying Veterans Outside the VA</a:t>
            </a:r>
            <a:endParaRPr lang="en-US" dirty="0"/>
          </a:p>
        </p:txBody>
      </p:sp>
      <p:sp>
        <p:nvSpPr>
          <p:cNvPr id="3" name="Content Placeholder 2"/>
          <p:cNvSpPr>
            <a:spLocks noGrp="1"/>
          </p:cNvSpPr>
          <p:nvPr>
            <p:ph sz="quarter" idx="1"/>
          </p:nvPr>
        </p:nvSpPr>
        <p:spPr>
          <a:xfrm>
            <a:off x="457200" y="1600200"/>
            <a:ext cx="8308848" cy="4648200"/>
          </a:xfrm>
        </p:spPr>
        <p:txBody>
          <a:bodyPr>
            <a:normAutofit lnSpcReduction="10000"/>
          </a:bodyPr>
          <a:lstStyle/>
          <a:p>
            <a:pPr marL="0" indent="0">
              <a:buNone/>
            </a:pPr>
            <a:r>
              <a:rPr lang="en-US" sz="2600" dirty="0" smtClean="0"/>
              <a:t>Finley, Zeber and Noel survey of community providers</a:t>
            </a:r>
          </a:p>
          <a:p>
            <a:pPr marL="914400" indent="0">
              <a:buNone/>
            </a:pPr>
            <a:r>
              <a:rPr lang="en-US" sz="2600" dirty="0" smtClean="0"/>
              <a:t>- providers not prepared to work with veterans on war-related trauma</a:t>
            </a:r>
          </a:p>
          <a:p>
            <a:pPr marL="914400" indent="0">
              <a:buNone/>
            </a:pPr>
            <a:r>
              <a:rPr lang="en-US" sz="2600" dirty="0" smtClean="0"/>
              <a:t>- wide circle of influence of war-related trauma on friends and relatives of veterans</a:t>
            </a:r>
          </a:p>
          <a:p>
            <a:pPr marL="0" indent="0">
              <a:buNone/>
            </a:pPr>
            <a:endParaRPr lang="en-US" sz="2600" dirty="0"/>
          </a:p>
          <a:p>
            <a:pPr marL="0" indent="0">
              <a:buNone/>
            </a:pPr>
            <a:r>
              <a:rPr lang="en-US" sz="2600" dirty="0" smtClean="0"/>
              <a:t>Copeland, Trent study of the Scott &amp; White Homefront Healthcare Program which operated 2008-2012</a:t>
            </a:r>
            <a:endParaRPr lang="en-US" sz="2600" dirty="0"/>
          </a:p>
          <a:p>
            <a:pPr marL="914400" indent="0">
              <a:buNone/>
            </a:pPr>
            <a:r>
              <a:rPr lang="en-US" sz="2600" dirty="0" smtClean="0"/>
              <a:t>- tremendous need </a:t>
            </a:r>
            <a:r>
              <a:rPr lang="en-US" sz="2600" dirty="0" smtClean="0"/>
              <a:t>for counseling among </a:t>
            </a:r>
            <a:r>
              <a:rPr lang="en-US" sz="2600" dirty="0" smtClean="0"/>
              <a:t>soldiers and their partners and </a:t>
            </a:r>
            <a:r>
              <a:rPr lang="en-US" sz="2600" dirty="0" smtClean="0"/>
              <a:t>children (anxiety, depression, family conflict)</a:t>
            </a:r>
            <a:endParaRPr lang="en-US" sz="2600" dirty="0" smtClean="0"/>
          </a:p>
        </p:txBody>
      </p:sp>
    </p:spTree>
    <p:extLst>
      <p:ext uri="{BB962C8B-B14F-4D97-AF65-F5344CB8AC3E}">
        <p14:creationId xmlns:p14="http://schemas.microsoft.com/office/powerpoint/2010/main" val="312444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Care Equity among Veterans</a:t>
            </a:r>
            <a:endParaRPr lang="en-US" dirty="0"/>
          </a:p>
        </p:txBody>
      </p:sp>
      <p:sp>
        <p:nvSpPr>
          <p:cNvPr id="3" name="Content Placeholder 2"/>
          <p:cNvSpPr>
            <a:spLocks noGrp="1"/>
          </p:cNvSpPr>
          <p:nvPr>
            <p:ph sz="quarter" idx="1"/>
          </p:nvPr>
        </p:nvSpPr>
        <p:spPr>
          <a:xfrm>
            <a:off x="457200" y="1600200"/>
            <a:ext cx="8308848" cy="4648200"/>
          </a:xfrm>
        </p:spPr>
        <p:txBody>
          <a:bodyPr>
            <a:normAutofit lnSpcReduction="10000"/>
          </a:bodyPr>
          <a:lstStyle/>
          <a:p>
            <a:pPr marL="0" indent="0">
              <a:buNone/>
            </a:pPr>
            <a:r>
              <a:rPr lang="en-US" dirty="0" smtClean="0"/>
              <a:t>“</a:t>
            </a:r>
            <a:r>
              <a:rPr lang="en-US" dirty="0"/>
              <a:t>Racial/ethnic disparities in monitoring metabolic parameters for patients with schizophrenia receiving antipsychotic medications</a:t>
            </a:r>
            <a:r>
              <a:rPr lang="en-US" dirty="0" smtClean="0"/>
              <a:t>” </a:t>
            </a:r>
          </a:p>
          <a:p>
            <a:pPr marL="914400" indent="0">
              <a:buNone/>
            </a:pPr>
            <a:r>
              <a:rPr lang="en-US" dirty="0" smtClean="0"/>
              <a:t>– </a:t>
            </a:r>
            <a:r>
              <a:rPr lang="en-US" sz="2600" dirty="0" smtClean="0"/>
              <a:t>monitoring rates higher for whites </a:t>
            </a:r>
            <a:r>
              <a:rPr lang="en-US" sz="2600" dirty="0"/>
              <a:t>than </a:t>
            </a:r>
            <a:r>
              <a:rPr lang="en-US" sz="2600" dirty="0" smtClean="0"/>
              <a:t>blacks 2002-2005, </a:t>
            </a:r>
            <a:r>
              <a:rPr lang="en-US" sz="2600" dirty="0"/>
              <a:t>e</a:t>
            </a:r>
            <a:r>
              <a:rPr lang="en-US" sz="2600" dirty="0" smtClean="0"/>
              <a:t>quivalent by </a:t>
            </a:r>
            <a:r>
              <a:rPr lang="en-US" sz="2600" dirty="0" smtClean="0"/>
              <a:t>2009</a:t>
            </a:r>
          </a:p>
          <a:p>
            <a:pPr marL="0" indent="0">
              <a:buNone/>
            </a:pPr>
            <a:endParaRPr lang="en-US" dirty="0" smtClean="0"/>
          </a:p>
          <a:p>
            <a:pPr marL="0" indent="0">
              <a:buNone/>
            </a:pPr>
            <a:r>
              <a:rPr lang="en-US" dirty="0" smtClean="0"/>
              <a:t>“</a:t>
            </a:r>
            <a:r>
              <a:rPr lang="en-US" dirty="0"/>
              <a:t>Prevalence of suicidality among Hispanic and African-American veterans following surgery” </a:t>
            </a:r>
            <a:endParaRPr lang="en-US" dirty="0" smtClean="0"/>
          </a:p>
          <a:p>
            <a:pPr marL="914400" indent="0">
              <a:buNone/>
            </a:pPr>
            <a:r>
              <a:rPr lang="en-US" dirty="0" smtClean="0"/>
              <a:t>–</a:t>
            </a:r>
            <a:r>
              <a:rPr lang="en-US" sz="2600" dirty="0" smtClean="0"/>
              <a:t>elevated for </a:t>
            </a:r>
            <a:r>
              <a:rPr lang="en-US" sz="2600" dirty="0" smtClean="0"/>
              <a:t>black veterans, in spite of generally lower </a:t>
            </a:r>
            <a:r>
              <a:rPr lang="en-US" sz="2600" smtClean="0"/>
              <a:t>suicide rates among </a:t>
            </a:r>
            <a:r>
              <a:rPr lang="en-US" sz="2600" dirty="0" smtClean="0"/>
              <a:t>blacks vs whites</a:t>
            </a:r>
            <a:endParaRPr lang="en-US" sz="2600" dirty="0" smtClean="0"/>
          </a:p>
        </p:txBody>
      </p:sp>
    </p:spTree>
    <p:extLst>
      <p:ext uri="{BB962C8B-B14F-4D97-AF65-F5344CB8AC3E}">
        <p14:creationId xmlns:p14="http://schemas.microsoft.com/office/powerpoint/2010/main" val="4275368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Care Equity among Veterans</a:t>
            </a:r>
            <a:endParaRPr lang="en-US" dirty="0"/>
          </a:p>
        </p:txBody>
      </p:sp>
      <p:sp>
        <p:nvSpPr>
          <p:cNvPr id="3" name="Content Placeholder 2"/>
          <p:cNvSpPr>
            <a:spLocks noGrp="1"/>
          </p:cNvSpPr>
          <p:nvPr>
            <p:ph sz="quarter" idx="1"/>
          </p:nvPr>
        </p:nvSpPr>
        <p:spPr>
          <a:xfrm>
            <a:off x="612648" y="1905000"/>
            <a:ext cx="8308848" cy="4648200"/>
          </a:xfrm>
        </p:spPr>
        <p:txBody>
          <a:bodyPr>
            <a:normAutofit fontScale="85000" lnSpcReduction="20000"/>
          </a:bodyPr>
          <a:lstStyle/>
          <a:p>
            <a:pPr marL="0" indent="0">
              <a:buNone/>
            </a:pPr>
            <a:r>
              <a:rPr lang="en-US" dirty="0" smtClean="0"/>
              <a:t>“</a:t>
            </a:r>
            <a:r>
              <a:rPr lang="en-US" dirty="0"/>
              <a:t>Use of obesity-related care by psychiatric patients</a:t>
            </a:r>
            <a:r>
              <a:rPr lang="en-US" dirty="0" smtClean="0"/>
              <a:t>” </a:t>
            </a:r>
          </a:p>
          <a:p>
            <a:pPr marL="0" indent="0">
              <a:buNone/>
            </a:pPr>
            <a:r>
              <a:rPr lang="en-US" dirty="0"/>
              <a:t>	</a:t>
            </a:r>
            <a:r>
              <a:rPr lang="en-US" dirty="0" smtClean="0"/>
              <a:t>– </a:t>
            </a:r>
            <a:r>
              <a:rPr lang="en-US" sz="2600" dirty="0" smtClean="0"/>
              <a:t>equivalent for SMI and non-SMI </a:t>
            </a:r>
            <a:r>
              <a:rPr lang="en-US" sz="2600" dirty="0" smtClean="0"/>
              <a:t>patients</a:t>
            </a:r>
          </a:p>
          <a:p>
            <a:pPr marL="0" indent="0">
              <a:buNone/>
            </a:pPr>
            <a:endParaRPr lang="en-US" sz="2600" dirty="0" smtClean="0"/>
          </a:p>
          <a:p>
            <a:pPr marL="0" indent="0">
              <a:buNone/>
            </a:pPr>
            <a:r>
              <a:rPr lang="en-US" dirty="0" smtClean="0"/>
              <a:t>“</a:t>
            </a:r>
            <a:r>
              <a:rPr lang="en-US" dirty="0"/>
              <a:t>Mortality after cardiac or vascular operations by pre-existing serious mental illness status in the Veterans Health </a:t>
            </a:r>
            <a:r>
              <a:rPr lang="en-US" dirty="0" smtClean="0"/>
              <a:t>Administration” </a:t>
            </a:r>
          </a:p>
          <a:p>
            <a:pPr marL="1371600" indent="-457200">
              <a:buFontTx/>
              <a:buChar char="-"/>
            </a:pPr>
            <a:r>
              <a:rPr lang="en-US" sz="2600" dirty="0" smtClean="0"/>
              <a:t>24</a:t>
            </a:r>
            <a:r>
              <a:rPr lang="en-US" sz="2600" dirty="0"/>
              <a:t>% </a:t>
            </a:r>
            <a:r>
              <a:rPr lang="en-US" sz="2600" dirty="0" smtClean="0"/>
              <a:t>with schizophrenia vs 20% non-SMI </a:t>
            </a:r>
            <a:r>
              <a:rPr lang="en-US" sz="2600" dirty="0"/>
              <a:t>died within 1 year </a:t>
            </a:r>
            <a:r>
              <a:rPr lang="en-US" sz="2600" dirty="0" smtClean="0"/>
              <a:t>postop vascular </a:t>
            </a:r>
            <a:r>
              <a:rPr lang="en-US" sz="2600" dirty="0" smtClean="0"/>
              <a:t>surgery</a:t>
            </a:r>
          </a:p>
          <a:p>
            <a:pPr marL="1371600" indent="-457200">
              <a:buFontTx/>
              <a:buChar char="-"/>
            </a:pPr>
            <a:endParaRPr lang="en-US" sz="2600" dirty="0" smtClean="0"/>
          </a:p>
          <a:p>
            <a:pPr marL="0" indent="0">
              <a:buNone/>
            </a:pPr>
            <a:r>
              <a:rPr lang="en-US" sz="2800" dirty="0"/>
              <a:t>“Prevalence of QT prolongation among veterans with severe mental illness” </a:t>
            </a:r>
          </a:p>
          <a:p>
            <a:pPr marL="914400" indent="0">
              <a:buNone/>
            </a:pPr>
            <a:r>
              <a:rPr lang="en-US" sz="2800" dirty="0"/>
              <a:t>– </a:t>
            </a:r>
            <a:r>
              <a:rPr lang="en-US" sz="2600" dirty="0"/>
              <a:t>extremely elevated among SMI patients because of the psychotropic medications they use: </a:t>
            </a:r>
            <a:r>
              <a:rPr lang="en-US" sz="2600" b="1" dirty="0"/>
              <a:t>heart disease </a:t>
            </a:r>
            <a:r>
              <a:rPr lang="en-US" sz="2600" b="1" dirty="0" smtClean="0"/>
              <a:t>risk</a:t>
            </a:r>
            <a:endParaRPr lang="en-US" sz="2600" b="1" dirty="0"/>
          </a:p>
        </p:txBody>
      </p:sp>
    </p:spTree>
    <p:extLst>
      <p:ext uri="{BB962C8B-B14F-4D97-AF65-F5344CB8AC3E}">
        <p14:creationId xmlns:p14="http://schemas.microsoft.com/office/powerpoint/2010/main" val="4074835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Well-Being of Newly Post-Deployment Veterans</a:t>
            </a:r>
            <a:endParaRPr lang="en-US" dirty="0"/>
          </a:p>
        </p:txBody>
      </p:sp>
      <p:sp>
        <p:nvSpPr>
          <p:cNvPr id="3" name="Content Placeholder 2"/>
          <p:cNvSpPr>
            <a:spLocks noGrp="1"/>
          </p:cNvSpPr>
          <p:nvPr>
            <p:ph sz="quarter" idx="1"/>
          </p:nvPr>
        </p:nvSpPr>
        <p:spPr>
          <a:xfrm>
            <a:off x="457200" y="1600200"/>
            <a:ext cx="8308848" cy="4648200"/>
          </a:xfrm>
        </p:spPr>
        <p:txBody>
          <a:bodyPr>
            <a:normAutofit fontScale="92500" lnSpcReduction="20000"/>
          </a:bodyPr>
          <a:lstStyle/>
          <a:p>
            <a:pPr marL="0" indent="0">
              <a:buNone/>
            </a:pPr>
            <a:r>
              <a:rPr lang="en-US" sz="2600" dirty="0" smtClean="0"/>
              <a:t>The Veterans Metrics Initiative: </a:t>
            </a:r>
            <a:r>
              <a:rPr lang="en-US" sz="2800" dirty="0"/>
              <a:t>Linking Program Components to Post-Military </a:t>
            </a:r>
            <a:r>
              <a:rPr lang="en-US" sz="2800" dirty="0" smtClean="0"/>
              <a:t>Well-Being</a:t>
            </a:r>
          </a:p>
          <a:p>
            <a:pPr marL="0" indent="0">
              <a:buNone/>
            </a:pPr>
            <a:r>
              <a:rPr lang="en-US" sz="2800" dirty="0"/>
              <a:t>	</a:t>
            </a:r>
            <a:r>
              <a:rPr lang="en-US" sz="2800" dirty="0" smtClean="0"/>
              <a:t>- in start-up</a:t>
            </a:r>
          </a:p>
          <a:p>
            <a:pPr marL="914400" indent="0">
              <a:buNone/>
            </a:pPr>
            <a:r>
              <a:rPr lang="en-US" sz="2800" dirty="0" smtClean="0"/>
              <a:t>- will survey 7,500 veterans who separated from the military 2-3 months before</a:t>
            </a:r>
          </a:p>
          <a:p>
            <a:pPr marL="914400" indent="0">
              <a:buNone/>
            </a:pPr>
            <a:r>
              <a:rPr lang="en-US" sz="2800" smtClean="0"/>
              <a:t>- </a:t>
            </a:r>
            <a:r>
              <a:rPr lang="en-US" sz="2800" dirty="0" smtClean="0"/>
              <a:t>goal: identify what components we should put into our transition assistance programs to help new veterans the most</a:t>
            </a:r>
          </a:p>
          <a:p>
            <a:pPr marL="914400" indent="0">
              <a:buNone/>
            </a:pPr>
            <a:r>
              <a:rPr lang="en-US" sz="2800" smtClean="0"/>
              <a:t>- </a:t>
            </a:r>
            <a:r>
              <a:rPr lang="en-US" sz="2800" dirty="0" smtClean="0"/>
              <a:t>focus on the whole veteran: mental health, physical health, employment &amp; job satisfaction, social &amp; community reintegration, romantic attachment and family </a:t>
            </a:r>
            <a:endParaRPr lang="en-US" sz="2600" dirty="0" smtClean="0"/>
          </a:p>
        </p:txBody>
      </p:sp>
    </p:spTree>
    <p:extLst>
      <p:ext uri="{BB962C8B-B14F-4D97-AF65-F5344CB8AC3E}">
        <p14:creationId xmlns:p14="http://schemas.microsoft.com/office/powerpoint/2010/main" val="530854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Laurel A Copeland, MPH PhD</a:t>
            </a:r>
          </a:p>
          <a:p>
            <a:pPr>
              <a:buNone/>
            </a:pPr>
            <a:r>
              <a:rPr lang="en-US" dirty="0" smtClean="0"/>
              <a:t>Center for Applied Health Research, Central Texas Veterans Health Care System, jointly with Baylor Scott &amp; White Health</a:t>
            </a:r>
          </a:p>
          <a:p>
            <a:pPr>
              <a:buNone/>
            </a:pPr>
            <a:r>
              <a:rPr lang="en-US" dirty="0" smtClean="0"/>
              <a:t>2102 Birdcreek Drive</a:t>
            </a:r>
          </a:p>
          <a:p>
            <a:pPr>
              <a:buNone/>
            </a:pPr>
            <a:r>
              <a:rPr lang="en-US" dirty="0" smtClean="0"/>
              <a:t>Temple, Texas 76502</a:t>
            </a:r>
          </a:p>
          <a:p>
            <a:pPr>
              <a:buNone/>
            </a:pPr>
            <a:r>
              <a:rPr lang="en-US" dirty="0" smtClean="0"/>
              <a:t>Tel: 254-215-9880</a:t>
            </a:r>
          </a:p>
          <a:p>
            <a:pPr>
              <a:buNone/>
            </a:pPr>
            <a:r>
              <a:rPr lang="en-US" dirty="0" smtClean="0"/>
              <a:t>E: </a:t>
            </a:r>
            <a:r>
              <a:rPr lang="en-US" dirty="0" smtClean="0">
                <a:hlinkClick r:id="rId3"/>
              </a:rPr>
              <a:t>Laurel.Copeland@VA.gov</a:t>
            </a:r>
            <a:r>
              <a:rPr lang="en-US" dirty="0" smtClean="0"/>
              <a:t> or </a:t>
            </a:r>
            <a:r>
              <a:rPr lang="en-US" dirty="0" smtClean="0">
                <a:hlinkClick r:id="rId4"/>
              </a:rPr>
              <a:t>Laurel.Copeland@BSWHealth.org</a:t>
            </a:r>
            <a:r>
              <a:rPr lang="en-US" dirty="0" smtClean="0"/>
              <a:t> </a:t>
            </a:r>
          </a:p>
          <a:p>
            <a:pPr>
              <a:buNone/>
            </a:pPr>
            <a:r>
              <a:rPr lang="en-US" dirty="0" smtClean="0"/>
              <a:t>T: </a:t>
            </a:r>
            <a:r>
              <a:rPr lang="en-US" dirty="0"/>
              <a:t>@laurel99994321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Disclosure Information for Feb 18 2016</a:t>
            </a:r>
            <a:endParaRPr lang="en-US" sz="3600" dirty="0"/>
          </a:p>
        </p:txBody>
      </p:sp>
      <p:sp>
        <p:nvSpPr>
          <p:cNvPr id="3" name="Content Placeholder 2"/>
          <p:cNvSpPr>
            <a:spLocks noGrp="1"/>
          </p:cNvSpPr>
          <p:nvPr>
            <p:ph sz="quarter" idx="1"/>
          </p:nvPr>
        </p:nvSpPr>
        <p:spPr>
          <a:xfrm>
            <a:off x="381000" y="1828800"/>
            <a:ext cx="8229600" cy="4297363"/>
          </a:xfrm>
        </p:spPr>
        <p:txBody>
          <a:bodyPr>
            <a:normAutofit fontScale="62500" lnSpcReduction="20000"/>
          </a:bodyPr>
          <a:lstStyle/>
          <a:p>
            <a:pPr marL="0" indent="0">
              <a:spcBef>
                <a:spcPts val="300"/>
              </a:spcBef>
              <a:spcAft>
                <a:spcPts val="300"/>
              </a:spcAft>
              <a:buFont typeface="Wingdings" pitchFamily="2" charset="2"/>
              <a:buChar char="§"/>
            </a:pPr>
            <a:r>
              <a:rPr lang="en-US" dirty="0" smtClean="0"/>
              <a:t> I will not discuss off-label or investigational drug use in my presentation.</a:t>
            </a:r>
          </a:p>
          <a:p>
            <a:pPr marL="0" indent="0">
              <a:spcBef>
                <a:spcPts val="300"/>
              </a:spcBef>
              <a:spcAft>
                <a:spcPts val="300"/>
              </a:spcAft>
              <a:buFont typeface="Wingdings" pitchFamily="2" charset="2"/>
              <a:buChar char="§"/>
            </a:pPr>
            <a:r>
              <a:rPr lang="en-US" dirty="0" smtClean="0"/>
              <a:t> I have no financial relationships to disclose.</a:t>
            </a:r>
          </a:p>
          <a:p>
            <a:pPr marL="0" indent="0">
              <a:spcBef>
                <a:spcPts val="300"/>
              </a:spcBef>
              <a:spcAft>
                <a:spcPts val="300"/>
              </a:spcAft>
              <a:buFont typeface="Wingdings" pitchFamily="2" charset="2"/>
              <a:buChar char="§"/>
              <a:tabLst>
                <a:tab pos="2286000" algn="l"/>
              </a:tabLst>
            </a:pPr>
            <a:r>
              <a:rPr lang="en-US" dirty="0" smtClean="0"/>
              <a:t> Employee of: 	Department of Veterans Affairs; Baylor Scott &amp; White Health</a:t>
            </a:r>
          </a:p>
          <a:p>
            <a:pPr marL="0" indent="0">
              <a:spcBef>
                <a:spcPts val="300"/>
              </a:spcBef>
              <a:spcAft>
                <a:spcPts val="300"/>
              </a:spcAft>
              <a:buFont typeface="Wingdings" pitchFamily="2" charset="2"/>
              <a:buChar char="§"/>
              <a:tabLst>
                <a:tab pos="2286000" algn="l"/>
              </a:tabLst>
            </a:pPr>
            <a:r>
              <a:rPr lang="en-US" dirty="0" smtClean="0"/>
              <a:t> Consultant for:	N/A</a:t>
            </a:r>
          </a:p>
          <a:p>
            <a:pPr marL="0" indent="0">
              <a:spcBef>
                <a:spcPts val="300"/>
              </a:spcBef>
              <a:spcAft>
                <a:spcPts val="300"/>
              </a:spcAft>
              <a:buFont typeface="Wingdings" pitchFamily="2" charset="2"/>
              <a:buChar char="§"/>
              <a:tabLst>
                <a:tab pos="2286000" algn="l"/>
              </a:tabLst>
            </a:pPr>
            <a:r>
              <a:rPr lang="en-US" dirty="0" smtClean="0"/>
              <a:t> Stockholder in: 	N/A</a:t>
            </a:r>
          </a:p>
          <a:p>
            <a:pPr marL="0" indent="0">
              <a:spcBef>
                <a:spcPts val="300"/>
              </a:spcBef>
              <a:spcAft>
                <a:spcPts val="300"/>
              </a:spcAft>
              <a:buFont typeface="Wingdings" pitchFamily="2" charset="2"/>
              <a:buChar char="§"/>
              <a:tabLst>
                <a:tab pos="2286000" algn="l"/>
              </a:tabLst>
            </a:pPr>
            <a:r>
              <a:rPr lang="en-US" dirty="0" smtClean="0"/>
              <a:t> Honoraria from: 	N/A</a:t>
            </a:r>
          </a:p>
          <a:p>
            <a:pPr marL="114300" indent="-114300">
              <a:spcBef>
                <a:spcPts val="300"/>
              </a:spcBef>
              <a:spcAft>
                <a:spcPts val="300"/>
              </a:spcAft>
              <a:buFont typeface="Wingdings" pitchFamily="2" charset="2"/>
              <a:buChar char="§"/>
            </a:pPr>
            <a:r>
              <a:rPr lang="en-US" dirty="0"/>
              <a:t>Research support within past 3 years from: Veterans Health Administration HSR&amp;D, Veterans Health Administration </a:t>
            </a:r>
            <a:r>
              <a:rPr lang="en-US" dirty="0" smtClean="0"/>
              <a:t>RR&amp;D, National </a:t>
            </a:r>
            <a:r>
              <a:rPr lang="en-US" dirty="0"/>
              <a:t>Institute of Mental Health, Commonwealth Fund, Scott &amp; White Research, VA Office of Rural Health, and the Henry M. Jackson Foundation for the Advancement of Military Medicine (with Wounded Warrior Project, Walmart Foundation, May and Stanley Smith Charitable Trust, Robert R. McCormick Foundation, Onward Veterans and Schultz Family Foundation, Bob Woodruff Foundation, Phil and Marge </a:t>
            </a:r>
            <a:r>
              <a:rPr lang="en-US" dirty="0" err="1"/>
              <a:t>Odeen</a:t>
            </a:r>
            <a:r>
              <a:rPr lang="en-US" dirty="0"/>
              <a:t>, and the Rumsfeld Foundation</a:t>
            </a:r>
            <a:r>
              <a:rPr lang="en-US" dirty="0" smtClean="0"/>
              <a:t>)</a:t>
            </a:r>
          </a:p>
          <a:p>
            <a:pPr marL="0" indent="0">
              <a:spcBef>
                <a:spcPts val="300"/>
              </a:spcBef>
              <a:spcAft>
                <a:spcPts val="300"/>
              </a:spcAft>
              <a:buFont typeface="Wingdings" pitchFamily="2" charset="2"/>
              <a:buChar char="§"/>
            </a:pPr>
            <a:r>
              <a:rPr lang="en-US" dirty="0" smtClean="0"/>
              <a:t>The author has no conflicts of interest to declare.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Work on Serious Mental Illness</a:t>
            </a:r>
            <a:endParaRPr lang="en-US" dirty="0"/>
          </a:p>
        </p:txBody>
      </p:sp>
      <p:sp>
        <p:nvSpPr>
          <p:cNvPr id="3" name="Content Placeholder 2"/>
          <p:cNvSpPr>
            <a:spLocks noGrp="1"/>
          </p:cNvSpPr>
          <p:nvPr>
            <p:ph sz="quarter" idx="1"/>
          </p:nvPr>
        </p:nvSpPr>
        <p:spPr>
          <a:xfrm>
            <a:off x="358648" y="1905000"/>
            <a:ext cx="8534400" cy="4876800"/>
          </a:xfrm>
        </p:spPr>
        <p:txBody>
          <a:bodyPr>
            <a:normAutofit fontScale="77500" lnSpcReduction="20000"/>
          </a:bodyPr>
          <a:lstStyle/>
          <a:p>
            <a:endParaRPr lang="en-US" dirty="0" smtClean="0"/>
          </a:p>
          <a:p>
            <a:r>
              <a:rPr lang="en-US" dirty="0" smtClean="0"/>
              <a:t>Congress wanted to know why VA patients with schizophrenia or other psychotic disorders died of untreated heart disease (1990)</a:t>
            </a:r>
          </a:p>
          <a:p>
            <a:r>
              <a:rPr lang="en-US" dirty="0" smtClean="0"/>
              <a:t>1,425 VA patients with 150+ psychiatric inpatient days or 5+ psychiatric admissions were </a:t>
            </a:r>
            <a:r>
              <a:rPr lang="en-US" dirty="0"/>
              <a:t>enrolled 1991-1994 </a:t>
            </a:r>
            <a:r>
              <a:rPr lang="en-US" dirty="0" smtClean="0"/>
              <a:t>(LTMH, VA Ann Arbor)</a:t>
            </a:r>
            <a:endParaRPr lang="en-US" dirty="0" smtClean="0"/>
          </a:p>
          <a:p>
            <a:r>
              <a:rPr lang="en-US" dirty="0" smtClean="0"/>
              <a:t>Surveys of patients and their providers every 6-12 months</a:t>
            </a:r>
          </a:p>
          <a:p>
            <a:r>
              <a:rPr lang="en-US" dirty="0" smtClean="0"/>
              <a:t>I </a:t>
            </a:r>
            <a:r>
              <a:rPr lang="en-US" dirty="0" smtClean="0"/>
              <a:t>was hired by </a:t>
            </a:r>
            <a:r>
              <a:rPr lang="en-US" dirty="0" smtClean="0"/>
              <a:t>the Serious Mental Illness Treatment Research &amp; Evaluation </a:t>
            </a:r>
            <a:r>
              <a:rPr lang="en-US" dirty="0"/>
              <a:t>Center (</a:t>
            </a:r>
            <a:r>
              <a:rPr lang="en-US" dirty="0" smtClean="0"/>
              <a:t>SMITREC) in </a:t>
            </a:r>
            <a:r>
              <a:rPr lang="en-US" dirty="0" smtClean="0"/>
              <a:t>1996</a:t>
            </a:r>
          </a:p>
          <a:p>
            <a:r>
              <a:rPr lang="en-US" dirty="0"/>
              <a:t>Then the VA de-institutionalized and adopted a managed care model in 1995-1997</a:t>
            </a:r>
          </a:p>
          <a:p>
            <a:r>
              <a:rPr lang="en-US" dirty="0" smtClean="0"/>
              <a:t>LTMH: Partial </a:t>
            </a:r>
            <a:r>
              <a:rPr lang="en-US" dirty="0"/>
              <a:t>hospitalization and </a:t>
            </a:r>
            <a:r>
              <a:rPr lang="en-US" b="1" dirty="0"/>
              <a:t>community care management </a:t>
            </a:r>
            <a:r>
              <a:rPr lang="en-US" dirty="0"/>
              <a:t>programs were better at reducing symptoms than standard outpatient care programs</a:t>
            </a:r>
          </a:p>
          <a:p>
            <a:endParaRPr lang="en-US" dirty="0"/>
          </a:p>
        </p:txBody>
      </p:sp>
      <p:sp>
        <p:nvSpPr>
          <p:cNvPr id="4" name="Content Placeholder 2"/>
          <p:cNvSpPr txBox="1">
            <a:spLocks/>
          </p:cNvSpPr>
          <p:nvPr/>
        </p:nvSpPr>
        <p:spPr>
          <a:xfrm>
            <a:off x="765048" y="1752600"/>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endParaRPr lang="en-US" dirty="0" smtClean="0"/>
          </a:p>
        </p:txBody>
      </p:sp>
    </p:spTree>
    <p:extLst>
      <p:ext uri="{BB962C8B-B14F-4D97-AF65-F5344CB8AC3E}">
        <p14:creationId xmlns:p14="http://schemas.microsoft.com/office/powerpoint/2010/main" val="862739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Research into Chronic Diseases</a:t>
            </a:r>
            <a:endParaRPr lang="en-US" dirty="0"/>
          </a:p>
        </p:txBody>
      </p:sp>
      <p:sp>
        <p:nvSpPr>
          <p:cNvPr id="3" name="Content Placeholder 2"/>
          <p:cNvSpPr>
            <a:spLocks noGrp="1"/>
          </p:cNvSpPr>
          <p:nvPr>
            <p:ph sz="quarter" idx="1"/>
          </p:nvPr>
        </p:nvSpPr>
        <p:spPr>
          <a:xfrm>
            <a:off x="381000" y="1600200"/>
            <a:ext cx="8534400" cy="4495800"/>
          </a:xfrm>
        </p:spPr>
        <p:txBody>
          <a:bodyPr>
            <a:normAutofit/>
          </a:bodyPr>
          <a:lstStyle/>
          <a:p>
            <a:endParaRPr lang="en-US" dirty="0" smtClean="0"/>
          </a:p>
          <a:p>
            <a:endParaRPr lang="en-US" dirty="0"/>
          </a:p>
        </p:txBody>
      </p:sp>
      <p:sp>
        <p:nvSpPr>
          <p:cNvPr id="4" name="Content Placeholder 2"/>
          <p:cNvSpPr txBox="1">
            <a:spLocks/>
          </p:cNvSpPr>
          <p:nvPr/>
        </p:nvSpPr>
        <p:spPr>
          <a:xfrm>
            <a:off x="765048" y="1752600"/>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endParaRPr lang="en-US" dirty="0" smtClean="0"/>
          </a:p>
        </p:txBody>
      </p:sp>
      <p:sp>
        <p:nvSpPr>
          <p:cNvPr id="5" name="Content Placeholder 2"/>
          <p:cNvSpPr txBox="1">
            <a:spLocks/>
          </p:cNvSpPr>
          <p:nvPr/>
        </p:nvSpPr>
        <p:spPr>
          <a:xfrm>
            <a:off x="533400" y="1752600"/>
            <a:ext cx="8534400" cy="4495800"/>
          </a:xfrm>
          <a:prstGeom prst="rect">
            <a:avLst/>
          </a:prstGeom>
        </p:spPr>
        <p:txBody>
          <a:bodyPr vert="horz">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t>VA patients with schizophrenia were more likely to arrive at the hospital and die within 2 days, with no past-year history of mortal illness. Why?</a:t>
            </a:r>
          </a:p>
          <a:p>
            <a:endParaRPr lang="en-US" dirty="0" smtClean="0"/>
          </a:p>
          <a:p>
            <a:r>
              <a:rPr lang="en-US" dirty="0" smtClean="0"/>
              <a:t>Comparing </a:t>
            </a:r>
            <a:r>
              <a:rPr lang="en-US" b="1" dirty="0" smtClean="0"/>
              <a:t>preventive outpatient care </a:t>
            </a:r>
            <a:r>
              <a:rPr lang="en-US" dirty="0" smtClean="0"/>
              <a:t>for schizophrenia vs diabetes</a:t>
            </a:r>
          </a:p>
          <a:p>
            <a:r>
              <a:rPr lang="en-US" dirty="0" smtClean="0"/>
              <a:t>Testing for and treating </a:t>
            </a:r>
            <a:r>
              <a:rPr lang="en-US" dirty="0"/>
              <a:t>blood sugar elevation </a:t>
            </a:r>
            <a:r>
              <a:rPr lang="en-US" dirty="0" smtClean="0"/>
              <a:t>– rare for those with schizophrenia</a:t>
            </a:r>
          </a:p>
          <a:p>
            <a:r>
              <a:rPr lang="en-US" dirty="0"/>
              <a:t>Testing for and treating </a:t>
            </a:r>
            <a:r>
              <a:rPr lang="en-US" dirty="0" smtClean="0"/>
              <a:t>diabetes – predicted longer survival</a:t>
            </a:r>
          </a:p>
          <a:p>
            <a:endParaRPr lang="en-US" dirty="0"/>
          </a:p>
        </p:txBody>
      </p:sp>
    </p:spTree>
    <p:extLst>
      <p:ext uri="{BB962C8B-B14F-4D97-AF65-F5344CB8AC3E}">
        <p14:creationId xmlns:p14="http://schemas.microsoft.com/office/powerpoint/2010/main" val="829746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Transitioning into Younger Cohorts</a:t>
            </a:r>
            <a:endParaRPr lang="en-US" dirty="0"/>
          </a:p>
        </p:txBody>
      </p:sp>
      <p:sp>
        <p:nvSpPr>
          <p:cNvPr id="3" name="Content Placeholder 2"/>
          <p:cNvSpPr>
            <a:spLocks noGrp="1"/>
          </p:cNvSpPr>
          <p:nvPr>
            <p:ph sz="quarter" idx="1"/>
          </p:nvPr>
        </p:nvSpPr>
        <p:spPr>
          <a:xfrm>
            <a:off x="381000" y="1600200"/>
            <a:ext cx="8534400" cy="4495800"/>
          </a:xfrm>
        </p:spPr>
        <p:txBody>
          <a:bodyPr>
            <a:normAutofit/>
          </a:bodyPr>
          <a:lstStyle/>
          <a:p>
            <a:endParaRPr lang="en-US" dirty="0" smtClean="0"/>
          </a:p>
          <a:p>
            <a:endParaRPr lang="en-US" dirty="0"/>
          </a:p>
        </p:txBody>
      </p:sp>
      <p:sp>
        <p:nvSpPr>
          <p:cNvPr id="4" name="Content Placeholder 2"/>
          <p:cNvSpPr txBox="1">
            <a:spLocks/>
          </p:cNvSpPr>
          <p:nvPr/>
        </p:nvSpPr>
        <p:spPr>
          <a:xfrm>
            <a:off x="765048" y="1752600"/>
            <a:ext cx="8153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endParaRPr lang="en-US" dirty="0" smtClean="0"/>
          </a:p>
        </p:txBody>
      </p:sp>
      <p:sp>
        <p:nvSpPr>
          <p:cNvPr id="5" name="Content Placeholder 2"/>
          <p:cNvSpPr txBox="1">
            <a:spLocks/>
          </p:cNvSpPr>
          <p:nvPr/>
        </p:nvSpPr>
        <p:spPr>
          <a:xfrm>
            <a:off x="533400" y="1752600"/>
            <a:ext cx="8534400" cy="4495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endParaRPr lang="en-US" dirty="0" smtClean="0"/>
          </a:p>
          <a:p>
            <a:r>
              <a:rPr lang="en-US" dirty="0" smtClean="0"/>
              <a:t>September 11, 2001 – World Trade Center</a:t>
            </a:r>
          </a:p>
          <a:p>
            <a:endParaRPr lang="en-US" dirty="0" smtClean="0"/>
          </a:p>
          <a:p>
            <a:endParaRPr lang="en-US" dirty="0"/>
          </a:p>
        </p:txBody>
      </p:sp>
      <p:sp>
        <p:nvSpPr>
          <p:cNvPr id="6" name="Oval 5"/>
          <p:cNvSpPr/>
          <p:nvPr/>
        </p:nvSpPr>
        <p:spPr>
          <a:xfrm>
            <a:off x="5791200" y="3886200"/>
            <a:ext cx="2523836" cy="24080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9902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Global War On Terror</a:t>
            </a:r>
            <a:endParaRPr lang="en-US" dirty="0"/>
          </a:p>
        </p:txBody>
      </p:sp>
      <p:sp>
        <p:nvSpPr>
          <p:cNvPr id="5" name="Content Placeholder 4"/>
          <p:cNvSpPr>
            <a:spLocks noGrp="1"/>
          </p:cNvSpPr>
          <p:nvPr>
            <p:ph sz="quarter" idx="1"/>
          </p:nvPr>
        </p:nvSpPr>
        <p:spPr>
          <a:xfrm>
            <a:off x="152400" y="1600200"/>
            <a:ext cx="4495800" cy="4724400"/>
          </a:xfrm>
        </p:spPr>
        <p:txBody>
          <a:bodyPr>
            <a:noAutofit/>
          </a:bodyPr>
          <a:lstStyle/>
          <a:p>
            <a:r>
              <a:rPr lang="en-US" sz="1800" b="1" dirty="0" smtClean="0"/>
              <a:t>OEF = Operation Enduring Freedom</a:t>
            </a:r>
          </a:p>
          <a:p>
            <a:r>
              <a:rPr lang="en-US" sz="1800" b="1" dirty="0" smtClean="0"/>
              <a:t>October 2001-August 2010</a:t>
            </a:r>
          </a:p>
          <a:p>
            <a:r>
              <a:rPr lang="en-US" sz="1800" dirty="0"/>
              <a:t>OPERATION ENDURING FREEDOM (In and Around Afghanistan</a:t>
            </a:r>
            <a:r>
              <a:rPr lang="en-US" sz="1800" dirty="0" smtClean="0"/>
              <a:t>) </a:t>
            </a:r>
            <a:r>
              <a:rPr lang="en-US" sz="1800" dirty="0"/>
              <a:t>includes casualties that </a:t>
            </a:r>
            <a:r>
              <a:rPr lang="en-US" sz="1800" dirty="0" smtClean="0"/>
              <a:t>occurred in </a:t>
            </a:r>
            <a:r>
              <a:rPr lang="fi-FI" sz="1800" dirty="0" smtClean="0"/>
              <a:t>Afghanistan</a:t>
            </a:r>
            <a:r>
              <a:rPr lang="fi-FI" sz="1800" dirty="0"/>
              <a:t>, Pakistan, and </a:t>
            </a:r>
            <a:r>
              <a:rPr lang="fi-FI" sz="1800" dirty="0" smtClean="0"/>
              <a:t>Uzbekistan as well as </a:t>
            </a:r>
            <a:r>
              <a:rPr lang="en-US" sz="1800" dirty="0" smtClean="0"/>
              <a:t>Guantanamo </a:t>
            </a:r>
            <a:r>
              <a:rPr lang="en-US" sz="1800" dirty="0"/>
              <a:t>Bay (Cuba), Djibouti, Eritrea, Ethiopia, Jordan, Kenya, Kyrgyzstan, Philippines, Seychelles</a:t>
            </a:r>
            <a:r>
              <a:rPr lang="en-US" sz="1800" dirty="0" smtClean="0"/>
              <a:t>, Sudan</a:t>
            </a:r>
            <a:r>
              <a:rPr lang="en-US" sz="1800" dirty="0"/>
              <a:t>, Tajikistan, Turkey, and </a:t>
            </a:r>
            <a:r>
              <a:rPr lang="en-US" sz="1800" dirty="0" smtClean="0"/>
              <a:t>Yemen</a:t>
            </a:r>
          </a:p>
          <a:p>
            <a:r>
              <a:rPr lang="en-US" sz="1800" b="1" dirty="0" smtClean="0"/>
              <a:t>OND = Operation New Dawn, operation in Iraq since August 2010</a:t>
            </a:r>
          </a:p>
          <a:p>
            <a:r>
              <a:rPr lang="en-US" sz="1800" b="1" dirty="0" smtClean="0"/>
              <a:t>OIR </a:t>
            </a:r>
            <a:r>
              <a:rPr lang="en-US" sz="1800" b="1" dirty="0"/>
              <a:t>= </a:t>
            </a:r>
            <a:r>
              <a:rPr lang="en-US" sz="1800" b="1" dirty="0" smtClean="0"/>
              <a:t>Operation Inherent Resolve, the campaign against ISIL in Iraq &amp; Syria since June 2014 (named October 2014)</a:t>
            </a:r>
            <a:endParaRPr lang="en-US" sz="1800" dirty="0"/>
          </a:p>
          <a:p>
            <a:pPr marL="0" indent="0">
              <a:buNone/>
            </a:pPr>
            <a:endParaRPr lang="en-US" sz="1800" b="1" dirty="0"/>
          </a:p>
        </p:txBody>
      </p:sp>
      <p:sp>
        <p:nvSpPr>
          <p:cNvPr id="6" name="Content Placeholder 5"/>
          <p:cNvSpPr>
            <a:spLocks noGrp="1"/>
          </p:cNvSpPr>
          <p:nvPr>
            <p:ph sz="quarter" idx="2"/>
          </p:nvPr>
        </p:nvSpPr>
        <p:spPr>
          <a:xfrm>
            <a:off x="4800600" y="1600200"/>
            <a:ext cx="4114800" cy="5029200"/>
          </a:xfrm>
        </p:spPr>
        <p:txBody>
          <a:bodyPr>
            <a:noAutofit/>
          </a:bodyPr>
          <a:lstStyle/>
          <a:p>
            <a:r>
              <a:rPr lang="en-US" sz="1800" b="1" dirty="0" smtClean="0"/>
              <a:t>OIF = Operation Iraqi Freedom</a:t>
            </a:r>
          </a:p>
          <a:p>
            <a:r>
              <a:rPr lang="en-US" sz="1800" b="1" dirty="0" smtClean="0"/>
              <a:t>March 2003-December 2014</a:t>
            </a:r>
          </a:p>
          <a:p>
            <a:r>
              <a:rPr lang="en-US" sz="1800" dirty="0"/>
              <a:t>OPERATION IRAQI FREEDOM includes casualties that occurred on or after March 19, 2003 in </a:t>
            </a:r>
            <a:r>
              <a:rPr lang="en-US" sz="1800" dirty="0" smtClean="0"/>
              <a:t>the Arabian </a:t>
            </a:r>
            <a:r>
              <a:rPr lang="en-US" sz="1800" dirty="0"/>
              <a:t>Sea, Bahrain, Gulf of Aden, Gulf of Oman, Iraq, Kuwait, Oman, Persian Gulf, Qatar, Red Sea</a:t>
            </a:r>
            <a:r>
              <a:rPr lang="en-US" sz="1800" dirty="0" smtClean="0"/>
              <a:t>, Saudi </a:t>
            </a:r>
            <a:r>
              <a:rPr lang="en-US" sz="1800" dirty="0"/>
              <a:t>Arabia, and United Arab </a:t>
            </a:r>
            <a:r>
              <a:rPr lang="en-US" sz="1800" dirty="0" smtClean="0"/>
              <a:t>Emirates</a:t>
            </a:r>
          </a:p>
          <a:p>
            <a:r>
              <a:rPr lang="en-US" sz="1800" dirty="0" smtClean="0"/>
              <a:t>Prior </a:t>
            </a:r>
            <a:r>
              <a:rPr lang="en-US" sz="1800" dirty="0"/>
              <a:t>to March 19, 2003, casualties in these countries </a:t>
            </a:r>
            <a:r>
              <a:rPr lang="en-US" sz="1800" dirty="0" smtClean="0"/>
              <a:t>were considered OEF</a:t>
            </a:r>
          </a:p>
          <a:p>
            <a:r>
              <a:rPr lang="en-US" sz="1800" b="1" dirty="0" smtClean="0"/>
              <a:t>OFS = Operation Freedom’s Sentinel, current operation in Iraq</a:t>
            </a:r>
            <a:endParaRPr lang="en-US" sz="1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8153400" cy="990600"/>
          </a:xfrm>
        </p:spPr>
        <p:txBody>
          <a:bodyPr/>
          <a:lstStyle/>
          <a:p>
            <a:r>
              <a:rPr lang="en-US" dirty="0" smtClean="0"/>
              <a:t>Orientation</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112984"/>
            <a:ext cx="6477000" cy="5460101"/>
          </a:xfrm>
          <a:prstGeom prst="rect">
            <a:avLst/>
          </a:prstGeom>
        </p:spPr>
      </p:pic>
      <p:sp>
        <p:nvSpPr>
          <p:cNvPr id="8" name="Oval 7"/>
          <p:cNvSpPr/>
          <p:nvPr/>
        </p:nvSpPr>
        <p:spPr>
          <a:xfrm>
            <a:off x="4038600" y="1112984"/>
            <a:ext cx="2523836" cy="24080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057400" y="2512292"/>
            <a:ext cx="875144" cy="1330742"/>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676400" y="2438400"/>
            <a:ext cx="1143000" cy="4572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858748" y="1905000"/>
            <a:ext cx="1253714" cy="6049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88816" y="4266618"/>
            <a:ext cx="2954484" cy="230646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371600" y="3048000"/>
            <a:ext cx="6096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533400" y="5410200"/>
            <a:ext cx="1143000" cy="276999"/>
          </a:xfrm>
          <a:prstGeom prst="rect">
            <a:avLst/>
          </a:prstGeom>
          <a:noFill/>
        </p:spPr>
        <p:txBody>
          <a:bodyPr wrap="square" rtlCol="0">
            <a:spAutoFit/>
          </a:bodyPr>
          <a:lstStyle/>
          <a:p>
            <a:r>
              <a:rPr lang="en-US" sz="1200" dirty="0" smtClean="0">
                <a:solidFill>
                  <a:schemeClr val="bg1"/>
                </a:solidFill>
              </a:rPr>
              <a:t>(South Sudan)</a:t>
            </a:r>
            <a:endParaRPr lang="en-US" sz="1200" dirty="0">
              <a:solidFill>
                <a:schemeClr val="bg1"/>
              </a:solidFill>
            </a:endParaRPr>
          </a:p>
        </p:txBody>
      </p:sp>
      <p:sp>
        <p:nvSpPr>
          <p:cNvPr id="30" name="TextBox 29"/>
          <p:cNvSpPr txBox="1"/>
          <p:nvPr/>
        </p:nvSpPr>
        <p:spPr>
          <a:xfrm>
            <a:off x="2971800" y="6296086"/>
            <a:ext cx="1143000" cy="276999"/>
          </a:xfrm>
          <a:prstGeom prst="rect">
            <a:avLst/>
          </a:prstGeom>
          <a:noFill/>
        </p:spPr>
        <p:txBody>
          <a:bodyPr wrap="square" rtlCol="0">
            <a:spAutoFit/>
          </a:bodyPr>
          <a:lstStyle/>
          <a:p>
            <a:r>
              <a:rPr lang="en-US" sz="1200" dirty="0" smtClean="0"/>
              <a:t>(Seychelles)</a:t>
            </a:r>
            <a:endParaRPr lang="en-US" sz="1200" dirty="0"/>
          </a:p>
        </p:txBody>
      </p:sp>
      <p:sp>
        <p:nvSpPr>
          <p:cNvPr id="31" name="Oval 30"/>
          <p:cNvSpPr/>
          <p:nvPr/>
        </p:nvSpPr>
        <p:spPr>
          <a:xfrm>
            <a:off x="2923308" y="6217578"/>
            <a:ext cx="109682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772400" y="2512292"/>
            <a:ext cx="838200" cy="2031325"/>
          </a:xfrm>
          <a:prstGeom prst="rect">
            <a:avLst/>
          </a:prstGeom>
          <a:noFill/>
        </p:spPr>
        <p:txBody>
          <a:bodyPr wrap="square" rtlCol="0">
            <a:spAutoFit/>
          </a:bodyPr>
          <a:lstStyle/>
          <a:p>
            <a:r>
              <a:rPr lang="en-US" dirty="0" smtClean="0"/>
              <a:t>OEF</a:t>
            </a:r>
          </a:p>
          <a:p>
            <a:r>
              <a:rPr lang="en-US" dirty="0" smtClean="0"/>
              <a:t>OFS</a:t>
            </a:r>
          </a:p>
          <a:p>
            <a:endParaRPr lang="en-US" dirty="0" smtClean="0"/>
          </a:p>
          <a:p>
            <a:r>
              <a:rPr lang="en-US" dirty="0" smtClean="0"/>
              <a:t>OIF</a:t>
            </a:r>
          </a:p>
          <a:p>
            <a:r>
              <a:rPr lang="en-US" dirty="0" smtClean="0"/>
              <a:t>OND</a:t>
            </a:r>
          </a:p>
          <a:p>
            <a:endParaRPr lang="en-US" dirty="0" smtClean="0"/>
          </a:p>
          <a:p>
            <a:r>
              <a:rPr lang="en-US" dirty="0" smtClean="0"/>
              <a:t>OIR</a:t>
            </a:r>
            <a:endParaRPr lang="en-US" dirty="0"/>
          </a:p>
        </p:txBody>
      </p:sp>
      <p:sp>
        <p:nvSpPr>
          <p:cNvPr id="45" name="Oval 44"/>
          <p:cNvSpPr/>
          <p:nvPr/>
        </p:nvSpPr>
        <p:spPr>
          <a:xfrm rot="6471682">
            <a:off x="2708175" y="2761849"/>
            <a:ext cx="1463185" cy="1993639"/>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a:off x="7467600" y="2687548"/>
            <a:ext cx="304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467600" y="3538851"/>
            <a:ext cx="3048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467600" y="3780928"/>
            <a:ext cx="304800" cy="0"/>
          </a:xfrm>
          <a:prstGeom prst="line">
            <a:avLst/>
          </a:prstGeom>
          <a:ln w="38100">
            <a:solidFill>
              <a:srgbClr val="C97ED8"/>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467600" y="2986356"/>
            <a:ext cx="304800" cy="0"/>
          </a:xfrm>
          <a:prstGeom prst="line">
            <a:avLst/>
          </a:prstGeom>
          <a:ln w="381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467600" y="4357956"/>
            <a:ext cx="3048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4656281" y="2107180"/>
            <a:ext cx="647700" cy="992907"/>
          </a:xfrm>
          <a:prstGeom prst="ellipse">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168114" y="2473038"/>
            <a:ext cx="647700" cy="992907"/>
          </a:xfrm>
          <a:prstGeom prst="ellipse">
            <a:avLst/>
          </a:prstGeom>
          <a:noFill/>
          <a:ln w="38100">
            <a:solidFill>
              <a:srgbClr val="C97E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1294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During Deployment</a:t>
            </a:r>
            <a:endParaRPr lang="en-US" dirty="0"/>
          </a:p>
        </p:txBody>
      </p:sp>
      <p:sp>
        <p:nvSpPr>
          <p:cNvPr id="3" name="Content Placeholder 2"/>
          <p:cNvSpPr>
            <a:spLocks noGrp="1"/>
          </p:cNvSpPr>
          <p:nvPr>
            <p:ph sz="quarter" idx="1"/>
          </p:nvPr>
        </p:nvSpPr>
        <p:spPr>
          <a:xfrm>
            <a:off x="381000" y="1600200"/>
            <a:ext cx="8534400" cy="4495800"/>
          </a:xfrm>
        </p:spPr>
        <p:txBody>
          <a:bodyPr>
            <a:normAutofit/>
          </a:bodyPr>
          <a:lstStyle/>
          <a:p>
            <a:r>
              <a:rPr lang="en-US" dirty="0" smtClean="0">
                <a:hlinkClick r:id="rId3"/>
              </a:rPr>
              <a:t>Department </a:t>
            </a:r>
            <a:r>
              <a:rPr lang="en-US" dirty="0">
                <a:hlinkClick r:id="rId3"/>
              </a:rPr>
              <a:t>of </a:t>
            </a:r>
            <a:r>
              <a:rPr lang="en-US" dirty="0" smtClean="0">
                <a:hlinkClick r:id="rId3"/>
              </a:rPr>
              <a:t>Defense</a:t>
            </a:r>
            <a:r>
              <a:rPr lang="en-US" dirty="0"/>
              <a:t> </a:t>
            </a:r>
            <a:r>
              <a:rPr lang="en-US" sz="1800" dirty="0"/>
              <a:t>(</a:t>
            </a:r>
            <a:r>
              <a:rPr lang="en-US" sz="1800" dirty="0">
                <a:hlinkClick r:id="rId3"/>
              </a:rPr>
              <a:t>http://</a:t>
            </a:r>
            <a:r>
              <a:rPr lang="en-US" sz="1800" dirty="0" smtClean="0">
                <a:hlinkClick r:id="rId3"/>
              </a:rPr>
              <a:t>www.defense.gov/news/casualty.pdf</a:t>
            </a:r>
            <a:r>
              <a:rPr lang="en-US" sz="1800" dirty="0" smtClean="0"/>
              <a:t>)</a:t>
            </a:r>
            <a:r>
              <a:rPr lang="en-US" dirty="0" smtClean="0"/>
              <a:t> </a:t>
            </a:r>
          </a:p>
          <a:p>
            <a:endParaRPr lang="en-US" dirty="0" smtClean="0"/>
          </a:p>
          <a:p>
            <a:r>
              <a:rPr lang="en-US" b="1" dirty="0" smtClean="0"/>
              <a:t>2,359</a:t>
            </a:r>
            <a:r>
              <a:rPr lang="en-US" dirty="0" smtClean="0"/>
              <a:t> US military deaths </a:t>
            </a:r>
            <a:r>
              <a:rPr lang="en-US" dirty="0"/>
              <a:t>in </a:t>
            </a:r>
            <a:r>
              <a:rPr lang="en-US" b="1" dirty="0"/>
              <a:t>OEF + OFS</a:t>
            </a:r>
            <a:endParaRPr lang="en-US" dirty="0" smtClean="0"/>
          </a:p>
          <a:p>
            <a:r>
              <a:rPr lang="en-US" b="1" dirty="0" smtClean="0"/>
              <a:t>20,096</a:t>
            </a:r>
            <a:r>
              <a:rPr lang="en-US" dirty="0" smtClean="0"/>
              <a:t> wounded in action in </a:t>
            </a:r>
            <a:r>
              <a:rPr lang="en-US" b="1" dirty="0" smtClean="0"/>
              <a:t>OEF + OFS</a:t>
            </a:r>
          </a:p>
          <a:p>
            <a:endParaRPr lang="en-US" dirty="0" smtClean="0"/>
          </a:p>
          <a:p>
            <a:r>
              <a:rPr lang="en-US" b="1" dirty="0"/>
              <a:t>4,493</a:t>
            </a:r>
            <a:r>
              <a:rPr lang="en-US" dirty="0"/>
              <a:t> US military deaths in </a:t>
            </a:r>
            <a:r>
              <a:rPr lang="en-US" b="1" dirty="0"/>
              <a:t>OIF + OND + OIR</a:t>
            </a:r>
          </a:p>
          <a:p>
            <a:r>
              <a:rPr lang="en-US" b="1" dirty="0"/>
              <a:t>32,271</a:t>
            </a:r>
            <a:r>
              <a:rPr lang="en-US" dirty="0"/>
              <a:t> wounded in action in </a:t>
            </a:r>
            <a:r>
              <a:rPr lang="en-US" b="1" dirty="0"/>
              <a:t>OIF + OND + OIR</a:t>
            </a:r>
          </a:p>
          <a:p>
            <a:endParaRPr lang="en-US" dirty="0" smtClean="0"/>
          </a:p>
          <a:p>
            <a:endParaRPr lang="en-US" dirty="0" smtClean="0"/>
          </a:p>
          <a:p>
            <a:endParaRPr lang="en-US" dirty="0"/>
          </a:p>
        </p:txBody>
      </p:sp>
    </p:spTree>
    <p:extLst>
      <p:ext uri="{BB962C8B-B14F-4D97-AF65-F5344CB8AC3E}">
        <p14:creationId xmlns:p14="http://schemas.microsoft.com/office/powerpoint/2010/main" val="2877393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8153400" cy="990600"/>
          </a:xfrm>
        </p:spPr>
        <p:txBody>
          <a:bodyPr/>
          <a:lstStyle/>
          <a:p>
            <a:r>
              <a:rPr lang="en-US" dirty="0" smtClean="0"/>
              <a:t>Death After Deployment</a:t>
            </a:r>
            <a:endParaRPr lang="en-US" dirty="0"/>
          </a:p>
        </p:txBody>
      </p:sp>
      <p:sp>
        <p:nvSpPr>
          <p:cNvPr id="8" name="Oval 7"/>
          <p:cNvSpPr/>
          <p:nvPr/>
        </p:nvSpPr>
        <p:spPr>
          <a:xfrm>
            <a:off x="7239000" y="5334000"/>
            <a:ext cx="990600" cy="9602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1752600"/>
            <a:ext cx="7696200" cy="2248821"/>
          </a:xfrm>
          <a:prstGeom prst="rect">
            <a:avLst/>
          </a:prstGeom>
        </p:spPr>
        <p:txBody>
          <a:bodyPr wrap="square">
            <a:spAutoFit/>
          </a:bodyPr>
          <a:lstStyle/>
          <a:p>
            <a:pPr>
              <a:lnSpc>
                <a:spcPct val="150000"/>
              </a:lnSpc>
            </a:pPr>
            <a:r>
              <a:rPr lang="en-US" sz="2400" dirty="0"/>
              <a:t>Deaths among VA patients following deployment 2001-2011 (Bollinger et al 2015)</a:t>
            </a:r>
          </a:p>
          <a:p>
            <a:pPr lvl="1">
              <a:lnSpc>
                <a:spcPct val="150000"/>
              </a:lnSpc>
            </a:pPr>
            <a:r>
              <a:rPr lang="en-US" sz="2400" dirty="0"/>
              <a:t>Excess mortality relative to US Population, SMR </a:t>
            </a:r>
            <a:r>
              <a:rPr lang="en-US" sz="2400" dirty="0" smtClean="0"/>
              <a:t>3.1:1.0</a:t>
            </a:r>
            <a:endParaRPr lang="en-US" sz="2400" dirty="0"/>
          </a:p>
          <a:p>
            <a:pPr lvl="1">
              <a:lnSpc>
                <a:spcPct val="150000"/>
              </a:lnSpc>
            </a:pPr>
            <a:r>
              <a:rPr lang="en-US" sz="2400" dirty="0"/>
              <a:t>Excess mortality relative to </a:t>
            </a:r>
            <a:r>
              <a:rPr lang="en-US" sz="2400" dirty="0" err="1"/>
              <a:t>Dept</a:t>
            </a:r>
            <a:r>
              <a:rPr lang="en-US" sz="2400" dirty="0"/>
              <a:t> of Defense, SMR </a:t>
            </a:r>
            <a:r>
              <a:rPr lang="en-US" sz="2400" dirty="0" smtClean="0"/>
              <a:t>2.1:1.0</a:t>
            </a:r>
            <a:endParaRPr lang="en-US" sz="2400" dirty="0"/>
          </a:p>
        </p:txBody>
      </p:sp>
    </p:spTree>
    <p:extLst>
      <p:ext uri="{BB962C8B-B14F-4D97-AF65-F5344CB8AC3E}">
        <p14:creationId xmlns:p14="http://schemas.microsoft.com/office/powerpoint/2010/main" val="2395042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1551</TotalTime>
  <Words>1863</Words>
  <Application>Microsoft Office PowerPoint</Application>
  <PresentationFormat>On-screen Show (4:3)</PresentationFormat>
  <Paragraphs>189</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Tw Cen MT</vt:lpstr>
      <vt:lpstr>Wingdings</vt:lpstr>
      <vt:lpstr>Wingdings 2</vt:lpstr>
      <vt:lpstr>Median</vt:lpstr>
      <vt:lpstr>The Heart of the Veteran – Big data and survey approaches to Health Services Research</vt:lpstr>
      <vt:lpstr>Disclosure Information for Feb 18 2016</vt:lpstr>
      <vt:lpstr>Early Work on Serious Mental Illness</vt:lpstr>
      <vt:lpstr>More Research into Chronic Diseases</vt:lpstr>
      <vt:lpstr>Transitioning into Younger Cohorts</vt:lpstr>
      <vt:lpstr>Global War On Terror</vt:lpstr>
      <vt:lpstr>Orientation</vt:lpstr>
      <vt:lpstr>Death During Deployment</vt:lpstr>
      <vt:lpstr>Death After Deployment</vt:lpstr>
      <vt:lpstr>Wounded Warrior Transition from DoD to VA</vt:lpstr>
      <vt:lpstr>Transfer of Data from BAMC/USAISR to South Texas VA</vt:lpstr>
      <vt:lpstr>Care Transition from DoD to VA</vt:lpstr>
      <vt:lpstr>Studying Veterans Outside the VA</vt:lpstr>
      <vt:lpstr>Care Equity among Veterans</vt:lpstr>
      <vt:lpstr>Care Equity among Veterans</vt:lpstr>
      <vt:lpstr>Well-Being of Newly Post-Deployment Veterans</vt:lpstr>
      <vt:lpstr>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of Wounded Warriors into VA Care</dc:title>
  <dc:creator>Laurel A Copeland</dc:creator>
  <cp:lastModifiedBy>Copeland, Laurel A</cp:lastModifiedBy>
  <cp:revision>407</cp:revision>
  <cp:lastPrinted>2016-02-17T21:24:53Z</cp:lastPrinted>
  <dcterms:created xsi:type="dcterms:W3CDTF">2010-04-04T17:06:31Z</dcterms:created>
  <dcterms:modified xsi:type="dcterms:W3CDTF">2016-02-17T23:04:41Z</dcterms:modified>
</cp:coreProperties>
</file>